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447" r:id="rId2"/>
    <p:sldId id="398" r:id="rId3"/>
    <p:sldId id="571" r:id="rId4"/>
    <p:sldId id="609" r:id="rId5"/>
    <p:sldId id="620" r:id="rId6"/>
    <p:sldId id="577" r:id="rId7"/>
    <p:sldId id="578" r:id="rId8"/>
    <p:sldId id="593" r:id="rId9"/>
    <p:sldId id="612" r:id="rId10"/>
    <p:sldId id="594" r:id="rId11"/>
    <p:sldId id="603" r:id="rId12"/>
    <p:sldId id="549" r:id="rId13"/>
    <p:sldId id="597" r:id="rId14"/>
    <p:sldId id="570" r:id="rId15"/>
    <p:sldId id="629" r:id="rId16"/>
    <p:sldId id="550" r:id="rId17"/>
    <p:sldId id="610" r:id="rId18"/>
    <p:sldId id="591" r:id="rId19"/>
    <p:sldId id="619" r:id="rId20"/>
    <p:sldId id="618" r:id="rId21"/>
    <p:sldId id="628" r:id="rId22"/>
    <p:sldId id="552" r:id="rId23"/>
    <p:sldId id="576" r:id="rId24"/>
    <p:sldId id="626" r:id="rId25"/>
    <p:sldId id="554" r:id="rId26"/>
    <p:sldId id="625" r:id="rId27"/>
    <p:sldId id="622" r:id="rId28"/>
    <p:sldId id="558" r:id="rId29"/>
    <p:sldId id="557" r:id="rId30"/>
    <p:sldId id="471" r:id="rId31"/>
    <p:sldId id="585" r:id="rId32"/>
    <p:sldId id="587" r:id="rId33"/>
    <p:sldId id="605" r:id="rId34"/>
    <p:sldId id="607" r:id="rId35"/>
    <p:sldId id="580" r:id="rId36"/>
    <p:sldId id="583" r:id="rId37"/>
    <p:sldId id="623" r:id="rId38"/>
    <p:sldId id="563" r:id="rId39"/>
    <p:sldId id="627" r:id="rId40"/>
    <p:sldId id="409" r:id="rId41"/>
    <p:sldId id="410" r:id="rId42"/>
  </p:sldIdLst>
  <p:sldSz cx="9906000" cy="6858000" type="A4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4D2ADA-97ED-447C-BE8F-3D8C0CD578D6}">
          <p14:sldIdLst>
            <p14:sldId id="447"/>
            <p14:sldId id="398"/>
            <p14:sldId id="571"/>
            <p14:sldId id="609"/>
            <p14:sldId id="620"/>
            <p14:sldId id="577"/>
            <p14:sldId id="578"/>
            <p14:sldId id="593"/>
            <p14:sldId id="612"/>
            <p14:sldId id="594"/>
            <p14:sldId id="603"/>
            <p14:sldId id="549"/>
            <p14:sldId id="597"/>
            <p14:sldId id="570"/>
            <p14:sldId id="629"/>
            <p14:sldId id="550"/>
            <p14:sldId id="610"/>
            <p14:sldId id="591"/>
            <p14:sldId id="619"/>
            <p14:sldId id="618"/>
            <p14:sldId id="628"/>
            <p14:sldId id="552"/>
            <p14:sldId id="576"/>
            <p14:sldId id="626"/>
            <p14:sldId id="554"/>
            <p14:sldId id="625"/>
            <p14:sldId id="622"/>
            <p14:sldId id="558"/>
            <p14:sldId id="557"/>
            <p14:sldId id="471"/>
            <p14:sldId id="585"/>
            <p14:sldId id="587"/>
            <p14:sldId id="605"/>
            <p14:sldId id="607"/>
            <p14:sldId id="580"/>
            <p14:sldId id="583"/>
            <p14:sldId id="623"/>
            <p14:sldId id="563"/>
            <p14:sldId id="627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  <p15:guide id="3" pos="1290" userDrawn="1">
          <p15:clr>
            <a:srgbClr val="A4A3A4"/>
          </p15:clr>
        </p15:guide>
        <p15:guide id="4" pos="2258" userDrawn="1">
          <p15:clr>
            <a:srgbClr val="A4A3A4"/>
          </p15:clr>
        </p15:guide>
        <p15:guide id="5" pos="420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orient="horz" pos="2011" userDrawn="1">
          <p15:clr>
            <a:srgbClr val="A4A3A4"/>
          </p15:clr>
        </p15:guide>
        <p15:guide id="8" orient="horz" pos="1842" userDrawn="1">
          <p15:clr>
            <a:srgbClr val="A4A3A4"/>
          </p15:clr>
        </p15:guide>
        <p15:guide id="9" orient="horz" pos="1733" userDrawn="1">
          <p15:clr>
            <a:srgbClr val="A4A3A4"/>
          </p15:clr>
        </p15:guide>
        <p15:guide id="10" orient="horz" pos="1592" userDrawn="1">
          <p15:clr>
            <a:srgbClr val="A4A3A4"/>
          </p15:clr>
        </p15:guide>
        <p15:guide id="11" orient="horz" pos="1298" userDrawn="1">
          <p15:clr>
            <a:srgbClr val="A4A3A4"/>
          </p15:clr>
        </p15:guide>
        <p15:guide id="12" orient="horz" pos="1434" userDrawn="1">
          <p15:clr>
            <a:srgbClr val="A4A3A4"/>
          </p15:clr>
        </p15:guide>
        <p15:guide id="1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D00"/>
    <a:srgbClr val="F6AD32"/>
    <a:srgbClr val="FF9933"/>
    <a:srgbClr val="E38700"/>
    <a:srgbClr val="9E4F1E"/>
    <a:srgbClr val="DDD2B5"/>
    <a:srgbClr val="EC6E03"/>
    <a:srgbClr val="D91F0C"/>
    <a:srgbClr val="00808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8" autoAdjust="0"/>
    <p:restoredTop sz="95289"/>
  </p:normalViewPr>
  <p:slideViewPr>
    <p:cSldViewPr>
      <p:cViewPr varScale="1">
        <p:scale>
          <a:sx n="111" d="100"/>
          <a:sy n="111" d="100"/>
        </p:scale>
        <p:origin x="1560" y="9"/>
      </p:cViewPr>
      <p:guideLst>
        <p:guide orient="horz" pos="2160"/>
        <p:guide pos="3240"/>
        <p:guide pos="1290"/>
        <p:guide pos="2258"/>
        <p:guide pos="4209"/>
        <p:guide orient="horz" pos="3838"/>
        <p:guide orient="horz" pos="2011"/>
        <p:guide orient="horz" pos="1842"/>
        <p:guide orient="horz" pos="1733"/>
        <p:guide orient="horz" pos="1592"/>
        <p:guide orient="horz" pos="1298"/>
        <p:guide orient="horz" pos="1434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272"/>
    </p:cViewPr>
  </p:sorterViewPr>
  <p:notesViewPr>
    <p:cSldViewPr>
      <p:cViewPr>
        <p:scale>
          <a:sx n="268" d="100"/>
          <a:sy n="268" d="100"/>
        </p:scale>
        <p:origin x="-1152" y="-53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1D-4743-9B49-1596032AFF1D}"/>
              </c:ext>
            </c:extLst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91D-4743-9B49-1596032AFF1D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1D-4743-9B49-1596032AFF1D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91D-4743-9B49-1596032AFF1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91D-4743-9B49-1596032AFF1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091D-4743-9B49-1596032AFF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91D-4743-9B49-1596032AFF1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091D-4743-9B49-1596032AFF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超过60分钟</c:v>
                </c:pt>
                <c:pt idx="1">
                  <c:v>60分钟内</c:v>
                </c:pt>
                <c:pt idx="2">
                  <c:v>15分钟内</c:v>
                </c:pt>
                <c:pt idx="3">
                  <c:v>30分钟内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0.17</c:v>
                </c:pt>
                <c:pt idx="1">
                  <c:v>0.19</c:v>
                </c:pt>
                <c:pt idx="2">
                  <c:v>0.22</c:v>
                </c:pt>
                <c:pt idx="3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D-4743-9B49-1596032AFF1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74C-5742-B854-9ECD4EE852A8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74C-5742-B854-9ECD4EE852A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74C-5742-B854-9ECD4EE852A8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74C-5742-B854-9ECD4EE852A8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74C-5742-B854-9ECD4EE852A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74C-5742-B854-9ECD4EE852A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74C-5742-B854-9ECD4EE852A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74C-5742-B854-9ECD4EE852A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74C-5742-B854-9ECD4EE852A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E74C-5742-B854-9ECD4EE852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18-30岁</c:v>
                </c:pt>
                <c:pt idx="1">
                  <c:v>18岁以下</c:v>
                </c:pt>
                <c:pt idx="2">
                  <c:v>50岁以上</c:v>
                </c:pt>
                <c:pt idx="3">
                  <c:v>31-40岁</c:v>
                </c:pt>
                <c:pt idx="4">
                  <c:v>41-50岁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0.57999999999999996</c:v>
                </c:pt>
                <c:pt idx="1">
                  <c:v>0.15</c:v>
                </c:pt>
                <c:pt idx="2">
                  <c:v>0.01</c:v>
                </c:pt>
                <c:pt idx="3">
                  <c:v>0.22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74C-5742-B854-9ECD4EE852A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96-4E4E-8D54-F1F16106028B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96-4E4E-8D54-F1F1610602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296-4E4E-8D54-F1F16106028B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296-4E4E-8D54-F1F16106028B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296-4E4E-8D54-F1F1610602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296-4E4E-8D54-F1F16106028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296-4E4E-8D54-F1F16106028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296-4E4E-8D54-F1F16106028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296-4E4E-8D54-F1F16106028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C296-4E4E-8D54-F1F1610602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1-5天</c:v>
                </c:pt>
                <c:pt idx="1">
                  <c:v>0天</c:v>
                </c:pt>
                <c:pt idx="2">
                  <c:v>5-15天</c:v>
                </c:pt>
                <c:pt idx="3">
                  <c:v>25天以上</c:v>
                </c:pt>
                <c:pt idx="4">
                  <c:v>15-25天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0.18</c:v>
                </c:pt>
                <c:pt idx="1">
                  <c:v>0</c:v>
                </c:pt>
                <c:pt idx="2">
                  <c:v>0.49</c:v>
                </c:pt>
                <c:pt idx="3">
                  <c:v>0.09</c:v>
                </c:pt>
                <c:pt idx="4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96-4E4E-8D54-F1F16106028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33722530493742"/>
          <c:y val="0"/>
          <c:w val="0.68158536048915674"/>
          <c:h val="0.8793241808599685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使用此功能的用户比例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9DC-4A46-9EBB-0EED1AED7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自然声助眠</c:v>
                </c:pt>
                <c:pt idx="1">
                  <c:v>专业人声助眠</c:v>
                </c:pt>
                <c:pt idx="2">
                  <c:v>声音实验室</c:v>
                </c:pt>
                <c:pt idx="3">
                  <c:v>一键小睡眠</c:v>
                </c:pt>
                <c:pt idx="4">
                  <c:v>闹钟</c:v>
                </c:pt>
                <c:pt idx="5">
                  <c:v>其他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0.89600000000000002</c:v>
                </c:pt>
                <c:pt idx="1">
                  <c:v>0.46300000000000002</c:v>
                </c:pt>
                <c:pt idx="2">
                  <c:v>0.33360000000000001</c:v>
                </c:pt>
                <c:pt idx="3">
                  <c:v>0.30499999999999999</c:v>
                </c:pt>
                <c:pt idx="4">
                  <c:v>0.24879999999999999</c:v>
                </c:pt>
                <c:pt idx="5">
                  <c:v>0.1191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DC-4A46-9EBB-0EED1AED73A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88109823"/>
        <c:axId val="587248559"/>
      </c:barChart>
      <c:catAx>
        <c:axId val="58810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cs"/>
              </a:defRPr>
            </a:pPr>
            <a:endParaRPr lang="zh-CN"/>
          </a:p>
        </c:txPr>
        <c:crossAx val="587248559"/>
        <c:crosses val="autoZero"/>
        <c:auto val="1"/>
        <c:lblAlgn val="ctr"/>
        <c:lblOffset val="100"/>
        <c:noMultiLvlLbl val="0"/>
      </c:catAx>
      <c:valAx>
        <c:axId val="587248559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58810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19-4271-9C56-10957EE15A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19-4271-9C56-10957EE15A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19-4271-9C56-10957EE15A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19-4271-9C56-10957EE15A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19-4271-9C56-10957EE15A0D}"/>
              </c:ext>
            </c:extLst>
          </c:dPt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2-FC41-A524-132A895A8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助眠方案与效果评估</c:v>
                </c:pt>
                <c:pt idx="1">
                  <c:v>助眠课程</c:v>
                </c:pt>
                <c:pt idx="2">
                  <c:v>睡眠周边产品</c:v>
                </c:pt>
                <c:pt idx="3">
                  <c:v>个性化哄睡服务</c:v>
                </c:pt>
                <c:pt idx="4">
                  <c:v>专业医生远程服务</c:v>
                </c:pt>
                <c:pt idx="5">
                  <c:v>不要付费</c:v>
                </c:pt>
                <c:pt idx="6">
                  <c:v>其他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85000</c:v>
                </c:pt>
                <c:pt idx="1">
                  <c:v>72000</c:v>
                </c:pt>
                <c:pt idx="2">
                  <c:v>70000</c:v>
                </c:pt>
                <c:pt idx="3">
                  <c:v>49000</c:v>
                </c:pt>
                <c:pt idx="4">
                  <c:v>30000</c:v>
                </c:pt>
                <c:pt idx="5">
                  <c:v>30000</c:v>
                </c:pt>
                <c:pt idx="6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98-F24C-A300-4B03C041C5E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26505519"/>
        <c:axId val="226507199"/>
      </c:barChart>
      <c:catAx>
        <c:axId val="226505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7199"/>
        <c:crosses val="autoZero"/>
        <c:auto val="1"/>
        <c:lblAlgn val="ctr"/>
        <c:lblOffset val="100"/>
        <c:noMultiLvlLbl val="0"/>
      </c:catAx>
      <c:valAx>
        <c:axId val="22650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5519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283-FD4C-A5B0-A12BF6A10DCF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283-FD4C-A5B0-A12BF6A10DC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283-FD4C-A5B0-A12BF6A10DCF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283-FD4C-A5B0-A12BF6A10DCF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283-FD4C-A5B0-A12BF6A10DC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7283-FD4C-A5B0-A12BF6A10DCF}"/>
                </c:ext>
              </c:extLst>
            </c:dLbl>
            <c:dLbl>
              <c:idx val="1"/>
              <c:layout>
                <c:manualLayout>
                  <c:x val="0.10166581350175649"/>
                  <c:y val="-2.12792516405549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83-FD4C-A5B0-A12BF6A10DC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283-FD4C-A5B0-A12BF6A10DC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7283-FD4C-A5B0-A12BF6A10DC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283-FD4C-A5B0-A12BF6A10DC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不愿意付费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0.32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3-FD4C-A5B0-A12BF6A10DC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F8B36-85AF-ED41-941B-A9ED4F17F76D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6E54C2-4146-8C43-B703-2D3069F5599E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1055D86B-CEBD-3145-BA9F-BE4075716A5D}" type="par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26E3482-3045-0C41-A108-1CFF29E19182}" type="sib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6B08DF5-6B12-EE46-AC20-B238ECBB2063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3B123C23-9A8C-F24B-9F9C-6F1A8A4ED0BB}" type="parTrans" cxnId="{08C4ACFA-A847-2846-B065-FF386CF0C29D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3F48E73-FC9A-794D-B4E6-7F9617FE2D28}" type="sibTrans" cxnId="{08C4ACFA-A847-2846-B065-FF386CF0C29D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1B7FB280-3DF7-CE4F-A849-82CFE4B49920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D89D1E8E-8FDF-F947-9B0D-1D8BD2DA2369}" type="parTrans" cxnId="{58DC00EB-8E1D-8E40-A247-389E6C93D862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0D114B1-1125-244C-BD5C-8C7F1008D139}" type="sibTrans" cxnId="{58DC00EB-8E1D-8E40-A247-389E6C93D862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6A432935-45D6-3D47-BC73-19A4FEC182D4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F68684A8-74DF-194B-8C68-5A3CE56490DF}" type="parTrans" cxnId="{4E3C5F87-297A-B142-8F79-3AF562BB7923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BA80AEA-B2C8-BB4F-ACAF-7DDBAAD4F4CD}" type="sibTrans" cxnId="{4E3C5F87-297A-B142-8F79-3AF562BB792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561A76C9-4551-0243-80EB-32BC9808C6A1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7C1DC80F-EB73-D74B-A36A-E67A1C6AC914}" type="sibTrans" cxnId="{F4FF4BDA-17B9-E54B-BACF-4DB38ADAB7F8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E4E9889-622E-5A48-BCD6-489CCF1B5492}" type="parTrans" cxnId="{F4FF4BDA-17B9-E54B-BACF-4DB38ADAB7F8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7D5EC15-1407-664A-AB1A-C0278EEBF580}" type="pres">
      <dgm:prSet presAssocID="{00FF8B36-85AF-ED41-941B-A9ED4F17F76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69D04E6-2AC1-FC42-91D2-29AFB025E4C9}" type="pres">
      <dgm:prSet presAssocID="{096E54C2-4146-8C43-B703-2D3069F5599E}" presName="centerShape" presStyleLbl="node0" presStyleIdx="0" presStyleCnt="1"/>
      <dgm:spPr/>
    </dgm:pt>
    <dgm:pt modelId="{E7EA376C-5A49-4442-AEDC-4FBBC7F41179}" type="pres">
      <dgm:prSet presAssocID="{EE4E9889-622E-5A48-BCD6-489CCF1B5492}" presName="parTrans" presStyleLbl="sibTrans2D1" presStyleIdx="0" presStyleCnt="4"/>
      <dgm:spPr/>
    </dgm:pt>
    <dgm:pt modelId="{6C25E1FC-8D4E-B043-A3C0-ABEF85556F30}" type="pres">
      <dgm:prSet presAssocID="{EE4E9889-622E-5A48-BCD6-489CCF1B5492}" presName="connectorText" presStyleLbl="sibTrans2D1" presStyleIdx="0" presStyleCnt="4"/>
      <dgm:spPr/>
    </dgm:pt>
    <dgm:pt modelId="{507F5D37-AD0F-744C-8DFD-E01E18F0F930}" type="pres">
      <dgm:prSet presAssocID="{561A76C9-4551-0243-80EB-32BC9808C6A1}" presName="node" presStyleLbl="node1" presStyleIdx="0" presStyleCnt="4">
        <dgm:presLayoutVars>
          <dgm:bulletEnabled val="1"/>
        </dgm:presLayoutVars>
      </dgm:prSet>
      <dgm:spPr/>
    </dgm:pt>
    <dgm:pt modelId="{6DA01D4B-2722-3B40-B23C-880E88D4B2E2}" type="pres">
      <dgm:prSet presAssocID="{3B123C23-9A8C-F24B-9F9C-6F1A8A4ED0BB}" presName="parTrans" presStyleLbl="sibTrans2D1" presStyleIdx="1" presStyleCnt="4"/>
      <dgm:spPr/>
    </dgm:pt>
    <dgm:pt modelId="{F163F760-CDBA-F047-829E-EB8244DC33D5}" type="pres">
      <dgm:prSet presAssocID="{3B123C23-9A8C-F24B-9F9C-6F1A8A4ED0BB}" presName="connectorText" presStyleLbl="sibTrans2D1" presStyleIdx="1" presStyleCnt="4"/>
      <dgm:spPr/>
    </dgm:pt>
    <dgm:pt modelId="{154B928E-EC20-F847-AC58-F499DFC08F3A}" type="pres">
      <dgm:prSet presAssocID="{46B08DF5-6B12-EE46-AC20-B238ECBB2063}" presName="node" presStyleLbl="node1" presStyleIdx="1" presStyleCnt="4">
        <dgm:presLayoutVars>
          <dgm:bulletEnabled val="1"/>
        </dgm:presLayoutVars>
      </dgm:prSet>
      <dgm:spPr/>
    </dgm:pt>
    <dgm:pt modelId="{72DB194F-86B4-1D43-81F9-8EA67270A41B}" type="pres">
      <dgm:prSet presAssocID="{D89D1E8E-8FDF-F947-9B0D-1D8BD2DA2369}" presName="parTrans" presStyleLbl="sibTrans2D1" presStyleIdx="2" presStyleCnt="4"/>
      <dgm:spPr/>
    </dgm:pt>
    <dgm:pt modelId="{F1B15352-8540-8946-A9E8-7844FF14BF2E}" type="pres">
      <dgm:prSet presAssocID="{D89D1E8E-8FDF-F947-9B0D-1D8BD2DA2369}" presName="connectorText" presStyleLbl="sibTrans2D1" presStyleIdx="2" presStyleCnt="4"/>
      <dgm:spPr/>
    </dgm:pt>
    <dgm:pt modelId="{AFE4763A-B082-004F-9A08-C8F08D989D2B}" type="pres">
      <dgm:prSet presAssocID="{1B7FB280-3DF7-CE4F-A849-82CFE4B49920}" presName="node" presStyleLbl="node1" presStyleIdx="2" presStyleCnt="4">
        <dgm:presLayoutVars>
          <dgm:bulletEnabled val="1"/>
        </dgm:presLayoutVars>
      </dgm:prSet>
      <dgm:spPr/>
    </dgm:pt>
    <dgm:pt modelId="{C0D01C23-4086-BB46-9722-B27406D016AA}" type="pres">
      <dgm:prSet presAssocID="{F68684A8-74DF-194B-8C68-5A3CE56490DF}" presName="parTrans" presStyleLbl="sibTrans2D1" presStyleIdx="3" presStyleCnt="4"/>
      <dgm:spPr/>
    </dgm:pt>
    <dgm:pt modelId="{F4CDF5B8-F531-4A43-B448-AF80943FED0D}" type="pres">
      <dgm:prSet presAssocID="{F68684A8-74DF-194B-8C68-5A3CE56490DF}" presName="connectorText" presStyleLbl="sibTrans2D1" presStyleIdx="3" presStyleCnt="4"/>
      <dgm:spPr/>
    </dgm:pt>
    <dgm:pt modelId="{08D05F3C-BD2B-0844-84AE-AFD51FE9B0F0}" type="pres">
      <dgm:prSet presAssocID="{6A432935-45D6-3D47-BC73-19A4FEC182D4}" presName="node" presStyleLbl="node1" presStyleIdx="3" presStyleCnt="4">
        <dgm:presLayoutVars>
          <dgm:bulletEnabled val="1"/>
        </dgm:presLayoutVars>
      </dgm:prSet>
      <dgm:spPr/>
    </dgm:pt>
  </dgm:ptLst>
  <dgm:cxnLst>
    <dgm:cxn modelId="{A33FC306-D839-DB4E-86DE-CCDFDE4EB7E5}" type="presOf" srcId="{3B123C23-9A8C-F24B-9F9C-6F1A8A4ED0BB}" destId="{6DA01D4B-2722-3B40-B23C-880E88D4B2E2}" srcOrd="0" destOrd="0" presId="urn:microsoft.com/office/officeart/2005/8/layout/radial5"/>
    <dgm:cxn modelId="{07704E0E-EF41-F941-B51A-E19A2FB9D620}" type="presOf" srcId="{EE4E9889-622E-5A48-BCD6-489CCF1B5492}" destId="{E7EA376C-5A49-4442-AEDC-4FBBC7F41179}" srcOrd="0" destOrd="0" presId="urn:microsoft.com/office/officeart/2005/8/layout/radial5"/>
    <dgm:cxn modelId="{926DD735-06C0-EF4F-B15B-2FCDA8CFF911}" type="presOf" srcId="{1B7FB280-3DF7-CE4F-A849-82CFE4B49920}" destId="{AFE4763A-B082-004F-9A08-C8F08D989D2B}" srcOrd="0" destOrd="0" presId="urn:microsoft.com/office/officeart/2005/8/layout/radial5"/>
    <dgm:cxn modelId="{9169313E-871E-624F-8193-5E25A6DBEE13}" srcId="{00FF8B36-85AF-ED41-941B-A9ED4F17F76D}" destId="{096E54C2-4146-8C43-B703-2D3069F5599E}" srcOrd="0" destOrd="0" parTransId="{1055D86B-CEBD-3145-BA9F-BE4075716A5D}" sibTransId="{C26E3482-3045-0C41-A108-1CFF29E19182}"/>
    <dgm:cxn modelId="{82487C81-FDCA-0D46-8881-45B92BFF9053}" type="presOf" srcId="{D89D1E8E-8FDF-F947-9B0D-1D8BD2DA2369}" destId="{72DB194F-86B4-1D43-81F9-8EA67270A41B}" srcOrd="0" destOrd="0" presId="urn:microsoft.com/office/officeart/2005/8/layout/radial5"/>
    <dgm:cxn modelId="{4E3C5F87-297A-B142-8F79-3AF562BB7923}" srcId="{096E54C2-4146-8C43-B703-2D3069F5599E}" destId="{6A432935-45D6-3D47-BC73-19A4FEC182D4}" srcOrd="3" destOrd="0" parTransId="{F68684A8-74DF-194B-8C68-5A3CE56490DF}" sibTransId="{4BA80AEA-B2C8-BB4F-ACAF-7DDBAAD4F4CD}"/>
    <dgm:cxn modelId="{5A96D888-6C5B-5E42-A995-64AC94D45F17}" type="presOf" srcId="{F68684A8-74DF-194B-8C68-5A3CE56490DF}" destId="{C0D01C23-4086-BB46-9722-B27406D016AA}" srcOrd="0" destOrd="0" presId="urn:microsoft.com/office/officeart/2005/8/layout/radial5"/>
    <dgm:cxn modelId="{33313B98-8276-A440-88BC-3573F0504BBD}" type="presOf" srcId="{D89D1E8E-8FDF-F947-9B0D-1D8BD2DA2369}" destId="{F1B15352-8540-8946-A9E8-7844FF14BF2E}" srcOrd="1" destOrd="0" presId="urn:microsoft.com/office/officeart/2005/8/layout/radial5"/>
    <dgm:cxn modelId="{0D5C4099-2DFE-844F-9198-A2850600F440}" type="presOf" srcId="{096E54C2-4146-8C43-B703-2D3069F5599E}" destId="{569D04E6-2AC1-FC42-91D2-29AFB025E4C9}" srcOrd="0" destOrd="0" presId="urn:microsoft.com/office/officeart/2005/8/layout/radial5"/>
    <dgm:cxn modelId="{EE97A9AD-3304-4B45-BF9C-661A3CE5FCBE}" type="presOf" srcId="{3B123C23-9A8C-F24B-9F9C-6F1A8A4ED0BB}" destId="{F163F760-CDBA-F047-829E-EB8244DC33D5}" srcOrd="1" destOrd="0" presId="urn:microsoft.com/office/officeart/2005/8/layout/radial5"/>
    <dgm:cxn modelId="{4EC993AE-D5ED-9B43-9616-5E6CBFF1F605}" type="presOf" srcId="{EE4E9889-622E-5A48-BCD6-489CCF1B5492}" destId="{6C25E1FC-8D4E-B043-A3C0-ABEF85556F30}" srcOrd="1" destOrd="0" presId="urn:microsoft.com/office/officeart/2005/8/layout/radial5"/>
    <dgm:cxn modelId="{EA5801C4-8268-C643-836D-39AE7B4F898F}" type="presOf" srcId="{561A76C9-4551-0243-80EB-32BC9808C6A1}" destId="{507F5D37-AD0F-744C-8DFD-E01E18F0F930}" srcOrd="0" destOrd="0" presId="urn:microsoft.com/office/officeart/2005/8/layout/radial5"/>
    <dgm:cxn modelId="{A8FFB0D7-9FED-054B-AA5B-799137AA0882}" type="presOf" srcId="{00FF8B36-85AF-ED41-941B-A9ED4F17F76D}" destId="{E7D5EC15-1407-664A-AB1A-C0278EEBF580}" srcOrd="0" destOrd="0" presId="urn:microsoft.com/office/officeart/2005/8/layout/radial5"/>
    <dgm:cxn modelId="{F4FF4BDA-17B9-E54B-BACF-4DB38ADAB7F8}" srcId="{096E54C2-4146-8C43-B703-2D3069F5599E}" destId="{561A76C9-4551-0243-80EB-32BC9808C6A1}" srcOrd="0" destOrd="0" parTransId="{EE4E9889-622E-5A48-BCD6-489CCF1B5492}" sibTransId="{7C1DC80F-EB73-D74B-A36A-E67A1C6AC914}"/>
    <dgm:cxn modelId="{92B3B2E0-683C-004C-8D88-72A9E0389967}" type="presOf" srcId="{F68684A8-74DF-194B-8C68-5A3CE56490DF}" destId="{F4CDF5B8-F531-4A43-B448-AF80943FED0D}" srcOrd="1" destOrd="0" presId="urn:microsoft.com/office/officeart/2005/8/layout/radial5"/>
    <dgm:cxn modelId="{2258C9E1-D609-D94D-909F-F13CF83C6312}" type="presOf" srcId="{46B08DF5-6B12-EE46-AC20-B238ECBB2063}" destId="{154B928E-EC20-F847-AC58-F499DFC08F3A}" srcOrd="0" destOrd="0" presId="urn:microsoft.com/office/officeart/2005/8/layout/radial5"/>
    <dgm:cxn modelId="{58DC00EB-8E1D-8E40-A247-389E6C93D862}" srcId="{096E54C2-4146-8C43-B703-2D3069F5599E}" destId="{1B7FB280-3DF7-CE4F-A849-82CFE4B49920}" srcOrd="2" destOrd="0" parTransId="{D89D1E8E-8FDF-F947-9B0D-1D8BD2DA2369}" sibTransId="{C0D114B1-1125-244C-BD5C-8C7F1008D139}"/>
    <dgm:cxn modelId="{9D09C6F9-5129-4444-9416-0C59388F02B7}" type="presOf" srcId="{6A432935-45D6-3D47-BC73-19A4FEC182D4}" destId="{08D05F3C-BD2B-0844-84AE-AFD51FE9B0F0}" srcOrd="0" destOrd="0" presId="urn:microsoft.com/office/officeart/2005/8/layout/radial5"/>
    <dgm:cxn modelId="{08C4ACFA-A847-2846-B065-FF386CF0C29D}" srcId="{096E54C2-4146-8C43-B703-2D3069F5599E}" destId="{46B08DF5-6B12-EE46-AC20-B238ECBB2063}" srcOrd="1" destOrd="0" parTransId="{3B123C23-9A8C-F24B-9F9C-6F1A8A4ED0BB}" sibTransId="{C3F48E73-FC9A-794D-B4E6-7F9617FE2D28}"/>
    <dgm:cxn modelId="{2CD9BA7D-219F-154F-A0FB-FB757054A1CF}" type="presParOf" srcId="{E7D5EC15-1407-664A-AB1A-C0278EEBF580}" destId="{569D04E6-2AC1-FC42-91D2-29AFB025E4C9}" srcOrd="0" destOrd="0" presId="urn:microsoft.com/office/officeart/2005/8/layout/radial5"/>
    <dgm:cxn modelId="{E932D35B-86A0-2E48-A3D9-B79A46696F4F}" type="presParOf" srcId="{E7D5EC15-1407-664A-AB1A-C0278EEBF580}" destId="{E7EA376C-5A49-4442-AEDC-4FBBC7F41179}" srcOrd="1" destOrd="0" presId="urn:microsoft.com/office/officeart/2005/8/layout/radial5"/>
    <dgm:cxn modelId="{8645D84F-87D5-8E44-9778-8E3714BAEA8D}" type="presParOf" srcId="{E7EA376C-5A49-4442-AEDC-4FBBC7F41179}" destId="{6C25E1FC-8D4E-B043-A3C0-ABEF85556F30}" srcOrd="0" destOrd="0" presId="urn:microsoft.com/office/officeart/2005/8/layout/radial5"/>
    <dgm:cxn modelId="{B1112675-F94C-5348-8F2B-5DC100217750}" type="presParOf" srcId="{E7D5EC15-1407-664A-AB1A-C0278EEBF580}" destId="{507F5D37-AD0F-744C-8DFD-E01E18F0F930}" srcOrd="2" destOrd="0" presId="urn:microsoft.com/office/officeart/2005/8/layout/radial5"/>
    <dgm:cxn modelId="{DD72887E-F130-674B-89CB-3991723C8198}" type="presParOf" srcId="{E7D5EC15-1407-664A-AB1A-C0278EEBF580}" destId="{6DA01D4B-2722-3B40-B23C-880E88D4B2E2}" srcOrd="3" destOrd="0" presId="urn:microsoft.com/office/officeart/2005/8/layout/radial5"/>
    <dgm:cxn modelId="{1E08CAB6-3A9C-1642-8385-E5DB7856602A}" type="presParOf" srcId="{6DA01D4B-2722-3B40-B23C-880E88D4B2E2}" destId="{F163F760-CDBA-F047-829E-EB8244DC33D5}" srcOrd="0" destOrd="0" presId="urn:microsoft.com/office/officeart/2005/8/layout/radial5"/>
    <dgm:cxn modelId="{5440F008-5FB0-CD47-AF6E-DD91A5C5FBAE}" type="presParOf" srcId="{E7D5EC15-1407-664A-AB1A-C0278EEBF580}" destId="{154B928E-EC20-F847-AC58-F499DFC08F3A}" srcOrd="4" destOrd="0" presId="urn:microsoft.com/office/officeart/2005/8/layout/radial5"/>
    <dgm:cxn modelId="{DD1150D7-BDAD-0D48-ADD9-56823DFA11D6}" type="presParOf" srcId="{E7D5EC15-1407-664A-AB1A-C0278EEBF580}" destId="{72DB194F-86B4-1D43-81F9-8EA67270A41B}" srcOrd="5" destOrd="0" presId="urn:microsoft.com/office/officeart/2005/8/layout/radial5"/>
    <dgm:cxn modelId="{6B9F5CFE-851E-AC4D-B564-D89B50D421F4}" type="presParOf" srcId="{72DB194F-86B4-1D43-81F9-8EA67270A41B}" destId="{F1B15352-8540-8946-A9E8-7844FF14BF2E}" srcOrd="0" destOrd="0" presId="urn:microsoft.com/office/officeart/2005/8/layout/radial5"/>
    <dgm:cxn modelId="{8051DA81-E896-7949-8054-7AE710AB6D8C}" type="presParOf" srcId="{E7D5EC15-1407-664A-AB1A-C0278EEBF580}" destId="{AFE4763A-B082-004F-9A08-C8F08D989D2B}" srcOrd="6" destOrd="0" presId="urn:microsoft.com/office/officeart/2005/8/layout/radial5"/>
    <dgm:cxn modelId="{C3964AD8-D34D-FC4D-A314-EF91E740A530}" type="presParOf" srcId="{E7D5EC15-1407-664A-AB1A-C0278EEBF580}" destId="{C0D01C23-4086-BB46-9722-B27406D016AA}" srcOrd="7" destOrd="0" presId="urn:microsoft.com/office/officeart/2005/8/layout/radial5"/>
    <dgm:cxn modelId="{11EB2499-7691-044C-BD79-8ECD57D607C0}" type="presParOf" srcId="{C0D01C23-4086-BB46-9722-B27406D016AA}" destId="{F4CDF5B8-F531-4A43-B448-AF80943FED0D}" srcOrd="0" destOrd="0" presId="urn:microsoft.com/office/officeart/2005/8/layout/radial5"/>
    <dgm:cxn modelId="{D37D9D41-222C-7443-8ABC-CE99B201418C}" type="presParOf" srcId="{E7D5EC15-1407-664A-AB1A-C0278EEBF580}" destId="{08D05F3C-BD2B-0844-84AE-AFD51FE9B0F0}" srcOrd="8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D04E6-2AC1-FC42-91D2-29AFB025E4C9}">
      <dsp:nvSpPr>
        <dsp:cNvPr id="0" name=""/>
        <dsp:cNvSpPr/>
      </dsp:nvSpPr>
      <dsp:spPr>
        <a:xfrm>
          <a:off x="3651294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77881"/>
        <a:ext cx="903574" cy="903574"/>
      </dsp:txXfrm>
    </dsp:sp>
    <dsp:sp modelId="{E7EA376C-5A49-4442-AEDC-4FBBC7F41179}">
      <dsp:nvSpPr>
        <dsp:cNvPr id="0" name=""/>
        <dsp:cNvSpPr/>
      </dsp:nvSpPr>
      <dsp:spPr>
        <a:xfrm rot="16200000">
          <a:off x="4155225" y="1326447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1453839"/>
        <a:ext cx="188990" cy="260680"/>
      </dsp:txXfrm>
    </dsp:sp>
    <dsp:sp modelId="{507F5D37-AD0F-744C-8DFD-E01E18F0F930}">
      <dsp:nvSpPr>
        <dsp:cNvPr id="0" name=""/>
        <dsp:cNvSpPr/>
      </dsp:nvSpPr>
      <dsp:spPr>
        <a:xfrm>
          <a:off x="3651294" y="3487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0624"/>
        <a:ext cx="903574" cy="903574"/>
      </dsp:txXfrm>
    </dsp:sp>
    <dsp:sp modelId="{6DA01D4B-2722-3B40-B23C-880E88D4B2E2}">
      <dsp:nvSpPr>
        <dsp:cNvPr id="0" name=""/>
        <dsp:cNvSpPr/>
      </dsp:nvSpPr>
      <dsp:spPr>
        <a:xfrm>
          <a:off x="5041212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5041212" y="2299328"/>
        <a:ext cx="188990" cy="260680"/>
      </dsp:txXfrm>
    </dsp:sp>
    <dsp:sp modelId="{154B928E-EC20-F847-AC58-F499DFC08F3A}">
      <dsp:nvSpPr>
        <dsp:cNvPr id="0" name=""/>
        <dsp:cNvSpPr/>
      </dsp:nvSpPr>
      <dsp:spPr>
        <a:xfrm>
          <a:off x="5438551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5625688" y="1977881"/>
        <a:ext cx="903574" cy="903574"/>
      </dsp:txXfrm>
    </dsp:sp>
    <dsp:sp modelId="{72DB194F-86B4-1D43-81F9-8EA67270A41B}">
      <dsp:nvSpPr>
        <dsp:cNvPr id="0" name=""/>
        <dsp:cNvSpPr/>
      </dsp:nvSpPr>
      <dsp:spPr>
        <a:xfrm rot="5400000">
          <a:off x="4155225" y="3098422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3144818"/>
        <a:ext cx="188990" cy="260680"/>
      </dsp:txXfrm>
    </dsp:sp>
    <dsp:sp modelId="{AFE4763A-B082-004F-9A08-C8F08D989D2B}">
      <dsp:nvSpPr>
        <dsp:cNvPr id="0" name=""/>
        <dsp:cNvSpPr/>
      </dsp:nvSpPr>
      <dsp:spPr>
        <a:xfrm>
          <a:off x="3651294" y="3578002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3765139"/>
        <a:ext cx="903574" cy="903574"/>
      </dsp:txXfrm>
    </dsp:sp>
    <dsp:sp modelId="{C0D01C23-4086-BB46-9722-B27406D016AA}">
      <dsp:nvSpPr>
        <dsp:cNvPr id="0" name=""/>
        <dsp:cNvSpPr/>
      </dsp:nvSpPr>
      <dsp:spPr>
        <a:xfrm rot="10800000">
          <a:off x="3269237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 rot="10800000">
        <a:off x="3350233" y="2299328"/>
        <a:ext cx="188990" cy="260680"/>
      </dsp:txXfrm>
    </dsp:sp>
    <dsp:sp modelId="{08D05F3C-BD2B-0844-84AE-AFD51FE9B0F0}">
      <dsp:nvSpPr>
        <dsp:cNvPr id="0" name=""/>
        <dsp:cNvSpPr/>
      </dsp:nvSpPr>
      <dsp:spPr>
        <a:xfrm>
          <a:off x="1864036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2051173" y="1977881"/>
        <a:ext cx="903574" cy="903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B2A5-6709-E043-8F29-2049C8A34361}" type="datetimeFigureOut">
              <a:rPr kumimoji="1" lang="zh-CN" altLang="en-US" smtClean="0"/>
              <a:t>2018/10/9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BB60-5505-AC4F-89F6-488C1636CD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52EC7-0713-4225-9256-1E184E955F43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BB3E-A71B-447C-BCA7-CC3E93E7B1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57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1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74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4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408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48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931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77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5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41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0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61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18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9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/>
          <p:cNvSpPr>
            <a:spLocks noGrp="1"/>
          </p:cNvSpPr>
          <p:nvPr>
            <p:ph type="body" idx="10"/>
          </p:nvPr>
        </p:nvSpPr>
        <p:spPr>
          <a:xfrm>
            <a:off x="4017433" y="4653137"/>
            <a:ext cx="4680000" cy="36004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16"/>
          <p:cNvSpPr>
            <a:spLocks noGrp="1"/>
          </p:cNvSpPr>
          <p:nvPr>
            <p:ph sz="quarter" idx="16"/>
          </p:nvPr>
        </p:nvSpPr>
        <p:spPr>
          <a:xfrm>
            <a:off x="4017433" y="2204864"/>
            <a:ext cx="4680000" cy="14400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017433" y="4005064"/>
            <a:ext cx="4680000" cy="360000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-5544" y="0"/>
            <a:ext cx="2732400" cy="6858000"/>
          </a:xfrm>
          <a:prstGeom prst="rect">
            <a:avLst/>
          </a:prstGeom>
          <a:solidFill>
            <a:srgbClr val="ED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73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0" y="1238799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0" y="171467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0" y="4210225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0" y="4058245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36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625094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625094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3625094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3625094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3625094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3625094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1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1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1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1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1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1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1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3625092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1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3625092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1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1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3625094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3625094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39"/>
          </p:nvPr>
        </p:nvSpPr>
        <p:spPr>
          <a:xfrm>
            <a:off x="6588067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40"/>
          </p:nvPr>
        </p:nvSpPr>
        <p:spPr>
          <a:xfrm>
            <a:off x="6588067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内容占位符 26"/>
          <p:cNvSpPr>
            <a:spLocks noGrp="1"/>
          </p:cNvSpPr>
          <p:nvPr>
            <p:ph sz="quarter" idx="41"/>
          </p:nvPr>
        </p:nvSpPr>
        <p:spPr>
          <a:xfrm>
            <a:off x="6588067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6" name="内容占位符 29"/>
          <p:cNvSpPr>
            <a:spLocks noGrp="1"/>
          </p:cNvSpPr>
          <p:nvPr>
            <p:ph sz="quarter" idx="42"/>
          </p:nvPr>
        </p:nvSpPr>
        <p:spPr>
          <a:xfrm>
            <a:off x="6588067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7" name="文本占位符 32"/>
          <p:cNvSpPr>
            <a:spLocks noGrp="1"/>
          </p:cNvSpPr>
          <p:nvPr>
            <p:ph type="body" sz="quarter" idx="44"/>
          </p:nvPr>
        </p:nvSpPr>
        <p:spPr>
          <a:xfrm>
            <a:off x="6588067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8" name="文本占位符 32"/>
          <p:cNvSpPr>
            <a:spLocks noGrp="1"/>
          </p:cNvSpPr>
          <p:nvPr>
            <p:ph type="body" sz="quarter" idx="49"/>
          </p:nvPr>
        </p:nvSpPr>
        <p:spPr>
          <a:xfrm>
            <a:off x="6588067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内容占位符 4"/>
          <p:cNvSpPr>
            <a:spLocks noGrp="1"/>
          </p:cNvSpPr>
          <p:nvPr>
            <p:ph sz="quarter" idx="52"/>
          </p:nvPr>
        </p:nvSpPr>
        <p:spPr>
          <a:xfrm>
            <a:off x="6588065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内容占位符 4"/>
          <p:cNvSpPr>
            <a:spLocks noGrp="1"/>
          </p:cNvSpPr>
          <p:nvPr>
            <p:ph sz="quarter" idx="53"/>
          </p:nvPr>
        </p:nvSpPr>
        <p:spPr>
          <a:xfrm>
            <a:off x="6588065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剪贴画占位符 4"/>
          <p:cNvSpPr>
            <a:spLocks noGrp="1"/>
          </p:cNvSpPr>
          <p:nvPr>
            <p:ph type="clipArt" sz="quarter" idx="57"/>
          </p:nvPr>
        </p:nvSpPr>
        <p:spPr>
          <a:xfrm>
            <a:off x="6588067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32" name="剪贴画占位符 4"/>
          <p:cNvSpPr>
            <a:spLocks noGrp="1"/>
          </p:cNvSpPr>
          <p:nvPr>
            <p:ph type="clipArt" sz="quarter" idx="58"/>
          </p:nvPr>
        </p:nvSpPr>
        <p:spPr>
          <a:xfrm>
            <a:off x="6588067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102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2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ctrTitle"/>
          </p:nvPr>
        </p:nvSpPr>
        <p:spPr>
          <a:xfrm>
            <a:off x="742950" y="2204864"/>
            <a:ext cx="8420100" cy="1296144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0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cxnSp>
        <p:nvCxnSpPr>
          <p:cNvPr id="21" name="Straight Connector 10"/>
          <p:cNvCxnSpPr/>
          <p:nvPr userDrawn="1"/>
        </p:nvCxnSpPr>
        <p:spPr bwMode="auto">
          <a:xfrm>
            <a:off x="2" y="2204864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11"/>
          <p:cNvCxnSpPr/>
          <p:nvPr userDrawn="1"/>
        </p:nvCxnSpPr>
        <p:spPr bwMode="auto">
          <a:xfrm>
            <a:off x="1988672" y="3501008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565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1363723" y="1713508"/>
            <a:ext cx="7176796" cy="3600450"/>
          </a:xfrm>
        </p:spPr>
        <p:txBody>
          <a:bodyPr/>
          <a:lstStyle>
            <a:lvl1pPr marL="812800" indent="-812800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1pPr>
            <a:lvl2pPr marL="1079500" indent="-731838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2pPr>
            <a:lvl3pPr marL="1084262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3pPr>
            <a:lvl4pPr marL="17716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4pPr>
            <a:lvl5pPr marL="22288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402921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63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5"/>
            <a:ext cx="3978000" cy="43823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75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234440"/>
            <a:ext cx="3978000" cy="50647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224900"/>
            <a:ext cx="3978000" cy="50747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26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18" y="1238799"/>
            <a:ext cx="8580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18" y="3793087"/>
            <a:ext cx="8580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714674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4210225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18" y="1556791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18" y="4058245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244600"/>
            <a:ext cx="8580000" cy="234207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3789043"/>
            <a:ext cx="8580000" cy="22931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045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3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0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77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2120" y="274641"/>
            <a:ext cx="8580000" cy="621671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120" y="1260000"/>
            <a:ext cx="8580000" cy="486000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-1494203" y="134"/>
            <a:ext cx="1326147" cy="307777"/>
          </a:xfrm>
          <a:prstGeom prst="rect">
            <a:avLst/>
          </a:prstGeom>
          <a:solidFill>
            <a:srgbClr val="ED6D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237,109,0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494203" y="371279"/>
            <a:ext cx="1326147" cy="307777"/>
          </a:xfrm>
          <a:prstGeom prst="rect">
            <a:avLst/>
          </a:prstGeom>
          <a:solidFill>
            <a:srgbClr val="E387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227,135,0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494203" y="742422"/>
            <a:ext cx="1326147" cy="307777"/>
          </a:xfrm>
          <a:prstGeom prst="rect">
            <a:avLst/>
          </a:prstGeom>
          <a:solidFill>
            <a:srgbClr val="9E4F1E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158,79,30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494203" y="1113569"/>
            <a:ext cx="1326147" cy="307777"/>
          </a:xfrm>
          <a:prstGeom prst="rect">
            <a:avLst/>
          </a:prstGeom>
          <a:solidFill>
            <a:srgbClr val="F6AD3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buNone/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zh-CN" sz="1400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246,173,50</a:t>
            </a:r>
            <a:endParaRPr lang="zh-CN" altLang="en-US" sz="1400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494203" y="1484714"/>
            <a:ext cx="1326147" cy="307777"/>
          </a:xfrm>
          <a:prstGeom prst="rect">
            <a:avLst/>
          </a:prstGeom>
          <a:solidFill>
            <a:srgbClr val="DDD2B5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221,210,181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662120" y="908050"/>
            <a:ext cx="8580000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8853433" y="6639166"/>
            <a:ext cx="4680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spcBef>
                <a:spcPct val="0"/>
              </a:spcBef>
              <a:buClrTx/>
              <a:buSzTx/>
              <a:buFontTx/>
              <a:buNone/>
              <a:defRPr sz="1000">
                <a:solidFill>
                  <a:schemeClr val="tx1"/>
                </a:solidFill>
                <a:latin typeface="+mn-lt"/>
                <a:ea typeface="宋体" pitchFamily="2" charset="-122"/>
              </a:defRPr>
            </a:lvl1pPr>
          </a:lstStyle>
          <a:p>
            <a:pPr lvl="0"/>
            <a:fld id="{C0E7C5E1-F233-4E3E-8677-32766CDCE71E}" type="slidenum">
              <a:rPr lang="zh-CN" altLang="en-US" baseline="0" smtClean="0">
                <a:latin typeface="Arial" panose="020B0604020202020204" pitchFamily="34" charset="0"/>
                <a:ea typeface="楷体" panose="02010609060101010101" pitchFamily="49" charset="-122"/>
              </a:rPr>
              <a:pPr lvl="0"/>
              <a:t>‹#›</a:t>
            </a:fld>
            <a:endParaRPr lang="zh-CN" altLang="en-US" baseline="0" dirty="0"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79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0" r:id="rId4"/>
    <p:sldLayoutId id="2147483657" r:id="rId5"/>
    <p:sldLayoutId id="2147483664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000" b="1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n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1pPr>
      <a:lvl2pPr marL="568800" indent="-2304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–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2pPr>
      <a:lvl3pPr marL="9144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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3pPr>
      <a:lvl4pPr marL="13680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Ø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4pPr>
      <a:lvl5pPr marL="1800000" indent="-2286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•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07554" y="2940740"/>
            <a:ext cx="4680000" cy="360000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IM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596669" y="3437662"/>
            <a:ext cx="1501770" cy="360040"/>
          </a:xfrm>
        </p:spPr>
        <p:txBody>
          <a:bodyPr/>
          <a:lstStyle/>
          <a:p>
            <a:r>
              <a:rPr kumimoji="1" lang="en-US" altLang="zh-CN" dirty="0"/>
              <a:t>2018.10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3FEFBE-3FCB-F240-A222-77038736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28" y="2803778"/>
            <a:ext cx="996372" cy="9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800" dirty="0"/>
              <a:t>数据重点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：低成本稳定增长到数千万用户，但增速在放缓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App+</a:t>
            </a:r>
            <a:r>
              <a:rPr kumimoji="1" lang="zh-CN" altLang="en-US" dirty="0"/>
              <a:t>小程序的</a:t>
            </a:r>
            <a:r>
              <a:rPr kumimoji="1" lang="en-US" altLang="zh-CN" dirty="0"/>
              <a:t>CAC</a:t>
            </a:r>
            <a:r>
              <a:rPr kumimoji="1" lang="zh-CN" altLang="en-US" dirty="0"/>
              <a:t>变化趋势（</a:t>
            </a:r>
            <a:r>
              <a:rPr kumimoji="1" lang="en-US" altLang="zh-CN" dirty="0"/>
              <a:t>2017.1-2018.6</a:t>
            </a:r>
            <a:r>
              <a:rPr kumimoji="1" lang="zh-CN" altLang="en-US" dirty="0"/>
              <a:t>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2177AB-CBC4-5243-A7EF-FC551937606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16696" y="4760231"/>
            <a:ext cx="4536504" cy="576064"/>
          </a:xfrm>
        </p:spPr>
        <p:txBody>
          <a:bodyPr/>
          <a:lstStyle/>
          <a:p>
            <a:r>
              <a:rPr kumimoji="1" lang="zh-CN" altLang="en-US" dirty="0"/>
              <a:t>单用户激活不超过</a:t>
            </a:r>
            <a:r>
              <a:rPr kumimoji="1" lang="en-US" altLang="zh-CN" dirty="0"/>
              <a:t>0.09</a:t>
            </a:r>
            <a:r>
              <a:rPr kumimoji="1" lang="zh-CN" altLang="en-US" dirty="0"/>
              <a:t>元（</a:t>
            </a:r>
            <a:r>
              <a:rPr kumimoji="1" lang="en-US" altLang="zh-CN" dirty="0"/>
              <a:t>App+</a:t>
            </a:r>
            <a:r>
              <a:rPr kumimoji="1" lang="zh-CN" altLang="en-US" dirty="0"/>
              <a:t>小程序），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激活成本不超过</a:t>
            </a:r>
            <a:r>
              <a:rPr kumimoji="1" lang="en-US" altLang="zh-CN" dirty="0"/>
              <a:t>0.4</a:t>
            </a:r>
            <a:r>
              <a:rPr kumimoji="1" lang="zh-CN" altLang="en-US" dirty="0"/>
              <a:t>元</a:t>
            </a:r>
            <a:endParaRPr kumimoji="1" lang="en-US" altLang="zh-CN" dirty="0"/>
          </a:p>
          <a:p>
            <a:r>
              <a:rPr kumimoji="1" lang="en-US" altLang="zh-CN" dirty="0"/>
              <a:t>2017.1-2018.6</a:t>
            </a:r>
            <a:r>
              <a:rPr kumimoji="1" lang="zh-CN" altLang="en-US" dirty="0"/>
              <a:t>，月均营销费用</a:t>
            </a:r>
            <a:r>
              <a:rPr kumimoji="1" lang="en-US" altLang="zh-CN" dirty="0"/>
              <a:t>8.6</a:t>
            </a:r>
            <a:r>
              <a:rPr kumimoji="1" lang="zh-CN" altLang="en-US" dirty="0"/>
              <a:t>万元，平均月新增用户</a:t>
            </a:r>
            <a:r>
              <a:rPr kumimoji="1" lang="en-US" altLang="zh-CN" dirty="0"/>
              <a:t>317</a:t>
            </a:r>
            <a:r>
              <a:rPr kumimoji="1" lang="zh-CN" altLang="en-US" dirty="0"/>
              <a:t>万。</a:t>
            </a:r>
            <a:endParaRPr kumimoji="1" lang="en-US" altLang="zh-CN" dirty="0"/>
          </a:p>
        </p:txBody>
      </p:sp>
      <p:pic>
        <p:nvPicPr>
          <p:cNvPr id="15" name="内容占位符 12">
            <a:extLst>
              <a:ext uri="{FF2B5EF4-FFF2-40B4-BE49-F238E27FC236}">
                <a16:creationId xmlns:a16="http://schemas.microsoft.com/office/drawing/2014/main" id="{F77551CD-D70F-964F-BEEB-351CB0C0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8" y="2338441"/>
            <a:ext cx="4427773" cy="2098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C598C69-1E1C-9141-B494-6CDBFBA854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48744" y="1903549"/>
            <a:ext cx="1021365" cy="111773"/>
          </a:xfrm>
        </p:spPr>
        <p:txBody>
          <a:bodyPr/>
          <a:lstStyle/>
          <a:p>
            <a:r>
              <a:rPr kumimoji="1" lang="en-US" altLang="zh-CN" sz="1200" dirty="0"/>
              <a:t>CAC</a:t>
            </a:r>
            <a:r>
              <a:rPr kumimoji="1" lang="zh-CN" altLang="en-US" sz="1200" dirty="0"/>
              <a:t>变化趋势</a:t>
            </a:r>
          </a:p>
        </p:txBody>
      </p:sp>
      <p:sp>
        <p:nvSpPr>
          <p:cNvPr id="5" name="联机映像占位符 4">
            <a:extLst>
              <a:ext uri="{FF2B5EF4-FFF2-40B4-BE49-F238E27FC236}">
                <a16:creationId xmlns:a16="http://schemas.microsoft.com/office/drawing/2014/main" id="{E11DE9CF-B0B0-F644-8A4E-D8F78EE654D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</p:spTree>
    <p:extLst>
      <p:ext uri="{BB962C8B-B14F-4D97-AF65-F5344CB8AC3E}">
        <p14:creationId xmlns:p14="http://schemas.microsoft.com/office/powerpoint/2010/main" val="175784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10535-FCDB-E147-8CB5-DEF55820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192447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：高留存，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个月留存</a:t>
            </a:r>
            <a:r>
              <a:rPr kumimoji="1" lang="en-US" altLang="zh-CN" dirty="0"/>
              <a:t>30%</a:t>
            </a:r>
            <a:r>
              <a:rPr kumimoji="1" lang="zh-CN" altLang="en-US" dirty="0"/>
              <a:t>（月活留存）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0D4068-F6ED-CF4F-8163-0257FB1AF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43429" y="892389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小睡眠小程序留存率：明显高于其他小游戏及工具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0BAFB0-1F28-7940-A5A0-F3387C7A5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623" y="3903391"/>
            <a:ext cx="3978000" cy="274637"/>
          </a:xfrm>
        </p:spPr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长期留存稳定</a:t>
            </a:r>
          </a:p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1A931B1-F06D-3947-9F39-D3471F192F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429" y="896110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留存</a:t>
            </a:r>
            <a:r>
              <a:rPr kumimoji="1" lang="en-US" altLang="zh-CN" dirty="0"/>
              <a:t>Cohort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BEE71DC-8DAF-744B-88C2-B04DC3B9A8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429" y="3889675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各月留存</a:t>
            </a:r>
          </a:p>
          <a:p>
            <a:endParaRPr kumimoji="1" lang="zh-CN" altLang="en-US" dirty="0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F8B85CD5-AA69-F84B-AEED-3CD19AB33A9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41429" y="1214102"/>
            <a:ext cx="3978000" cy="0"/>
          </a:xfrm>
        </p:spPr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08047AD2-5B88-3945-A4BC-955E645CEBB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1429" y="4142297"/>
            <a:ext cx="3978000" cy="0"/>
          </a:xfrm>
        </p:spPr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C48FA588-FA78-7440-83C9-A0DDA355A339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43429" y="1214103"/>
            <a:ext cx="3978000" cy="0"/>
          </a:xfrm>
        </p:spPr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F38087F3-E8E5-F846-B11F-5A1B7EC52EC7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43429" y="4142297"/>
            <a:ext cx="3978000" cy="0"/>
          </a:xfrm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9D1EAE-8FD4-304E-A648-B8B5EB65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1427232"/>
            <a:ext cx="1841207" cy="2298460"/>
          </a:xfrm>
          <a:prstGeom prst="rect">
            <a:avLst/>
          </a:prstGeom>
        </p:spPr>
      </p:pic>
      <p:sp>
        <p:nvSpPr>
          <p:cNvPr id="27" name="内容占位符 5">
            <a:extLst>
              <a:ext uri="{FF2B5EF4-FFF2-40B4-BE49-F238E27FC236}">
                <a16:creationId xmlns:a16="http://schemas.microsoft.com/office/drawing/2014/main" id="{FC5208E0-E2B5-B341-A512-21F0FF9883C3}"/>
              </a:ext>
            </a:extLst>
          </p:cNvPr>
          <p:cNvSpPr txBox="1">
            <a:spLocks/>
          </p:cNvSpPr>
          <p:nvPr/>
        </p:nvSpPr>
        <p:spPr>
          <a:xfrm>
            <a:off x="7241446" y="1293740"/>
            <a:ext cx="2304256" cy="237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其他小程序留存情况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神手：周留存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画画猜猜：周留存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享物说：周留存</a:t>
            </a:r>
            <a:r>
              <a:rPr kumimoji="1" lang="en-US" altLang="zh-CN" dirty="0"/>
              <a:t>50%</a:t>
            </a:r>
          </a:p>
          <a:p>
            <a:pPr lvl="1"/>
            <a:r>
              <a:rPr kumimoji="1" lang="zh-CN" altLang="en-US" dirty="0"/>
              <a:t>忆年：周留存</a:t>
            </a:r>
            <a:r>
              <a:rPr kumimoji="1" lang="en-US" altLang="zh-CN" dirty="0"/>
              <a:t>30%</a:t>
            </a:r>
            <a:endParaRPr kumimoji="1"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040F40C8-9B0D-204B-9E80-94D17FBCFE3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1141056" y="1405243"/>
            <a:ext cx="3450357" cy="2320449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D1C2105-CF03-134E-A35A-69964AD3265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5529064" y="4429570"/>
            <a:ext cx="3321018" cy="17871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D369FA-FB6D-4D44-BEF1-643B40681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49" y="4450454"/>
            <a:ext cx="3544800" cy="17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7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198078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：高黏性，日活用户每日使用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时长</a:t>
            </a:r>
            <a:r>
              <a:rPr kumimoji="1" lang="en-US" altLang="zh-CN" dirty="0"/>
              <a:t>160</a:t>
            </a:r>
            <a:r>
              <a:rPr kumimoji="1" lang="zh-CN" altLang="en-US" dirty="0"/>
              <a:t>分钟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6574" y="1215641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用户使用时长及打开次数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59145" y="3789040"/>
            <a:ext cx="4074858" cy="200233"/>
          </a:xfrm>
        </p:spPr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月度打开次数及使用人次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959E7D-96AE-BC47-A68C-40F6A718A1C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2520" y="1700808"/>
            <a:ext cx="8580000" cy="152650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550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24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557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92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23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9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762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123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App6.2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26</a:t>
            </a:r>
            <a:r>
              <a:rPr kumimoji="1" lang="zh-CN" altLang="en-US" dirty="0"/>
              <a:t>分钟</a:t>
            </a:r>
            <a:r>
              <a:rPr kumimoji="1" lang="en-US" altLang="zh-CN" dirty="0"/>
              <a:t>——</a:t>
            </a:r>
            <a:r>
              <a:rPr kumimoji="1" lang="en-US" altLang="zh-CN" dirty="0">
                <a:solidFill>
                  <a:schemeClr val="accent6"/>
                </a:solidFill>
              </a:rPr>
              <a:t>App</a:t>
            </a:r>
            <a:r>
              <a:rPr kumimoji="1" lang="zh-CN" altLang="en-US" dirty="0">
                <a:solidFill>
                  <a:schemeClr val="accent6"/>
                </a:solidFill>
              </a:rPr>
              <a:t>在更新版本后用户每日使用时长有</a:t>
            </a:r>
            <a:r>
              <a:rPr kumimoji="1" lang="en-US" altLang="zh-CN" dirty="0">
                <a:solidFill>
                  <a:schemeClr val="accent6"/>
                </a:solidFill>
              </a:rPr>
              <a:t>12%</a:t>
            </a:r>
            <a:r>
              <a:rPr kumimoji="1" lang="zh-CN" altLang="en-US" dirty="0">
                <a:solidFill>
                  <a:schemeClr val="accent6"/>
                </a:solidFill>
              </a:rPr>
              <a:t>的增长。</a:t>
            </a:r>
            <a:endParaRPr kumimoji="1" lang="en-US" altLang="zh-CN" dirty="0">
              <a:solidFill>
                <a:schemeClr val="accent6"/>
              </a:solidFill>
            </a:endParaRPr>
          </a:p>
          <a:p>
            <a:r>
              <a:rPr kumimoji="1" lang="zh-CN" altLang="en-US" dirty="0"/>
              <a:t>小睡眠小程序：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271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57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App4.8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21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241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App4.7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20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704528" y="1628800"/>
            <a:ext cx="8580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540189" y="4149080"/>
            <a:ext cx="8580000" cy="0"/>
          </a:xfrm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507514-06E7-B545-B39E-D6A2D487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97" y="4401108"/>
            <a:ext cx="376200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：活跃频次不高</a:t>
            </a:r>
            <a:r>
              <a:rPr kumimoji="1" lang="en-US" altLang="zh-CN" dirty="0"/>
              <a:t>-</a:t>
            </a:r>
            <a:r>
              <a:rPr kumimoji="1" lang="zh-CN" altLang="en-US" dirty="0"/>
              <a:t>月活用户每月日活</a:t>
            </a:r>
            <a:r>
              <a:rPr kumimoji="1" lang="en-US" altLang="zh-CN" dirty="0"/>
              <a:t>5~8</a:t>
            </a:r>
            <a:r>
              <a:rPr kumimoji="1" lang="zh-CN" altLang="en-US" dirty="0"/>
              <a:t>天，月活用户占比</a:t>
            </a:r>
            <a:r>
              <a:rPr kumimoji="1" lang="en-US" altLang="zh-CN" dirty="0"/>
              <a:t>20%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981" y="1223036"/>
            <a:ext cx="4146866" cy="114977"/>
          </a:xfrm>
        </p:spPr>
        <p:txBody>
          <a:bodyPr/>
          <a:lstStyle/>
          <a:p>
            <a:r>
              <a:rPr kumimoji="1" lang="zh-CN" altLang="en-US" dirty="0"/>
              <a:t>月活用户当月使用天数趋势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20" y="1464756"/>
            <a:ext cx="8580000" cy="0"/>
          </a:xfrm>
        </p:spPr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BB8D6367-4595-9E43-BB6B-24E07C2DA8D4}"/>
              </a:ext>
            </a:extLst>
          </p:cNvPr>
          <p:cNvSpPr txBox="1">
            <a:spLocks/>
          </p:cNvSpPr>
          <p:nvPr/>
        </p:nvSpPr>
        <p:spPr>
          <a:xfrm>
            <a:off x="6035229" y="1791498"/>
            <a:ext cx="3168352" cy="202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36F53887-BA26-C74E-8BA8-543E11DAB7BC}"/>
              </a:ext>
            </a:extLst>
          </p:cNvPr>
          <p:cNvSpPr txBox="1">
            <a:spLocks/>
          </p:cNvSpPr>
          <p:nvPr/>
        </p:nvSpPr>
        <p:spPr>
          <a:xfrm>
            <a:off x="4913703" y="1212283"/>
            <a:ext cx="4146866" cy="352148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App</a:t>
            </a:r>
            <a:r>
              <a:rPr kumimoji="1" lang="zh-CN" altLang="en-US" dirty="0"/>
              <a:t>老用户月活比例估计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949281-414E-094D-A57D-4B725C04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8" y="1535141"/>
            <a:ext cx="4442064" cy="2469923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9BBFFA86-F6B7-504A-960B-2F841FB8BAD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4570653"/>
            <a:ext cx="9192681" cy="152650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：月活用户当月打开天数从每月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天上升至</a:t>
            </a:r>
            <a:r>
              <a:rPr kumimoji="1" lang="en-US" altLang="zh-CN" sz="1400" dirty="0"/>
              <a:t>8</a:t>
            </a:r>
            <a:r>
              <a:rPr kumimoji="1" lang="zh-CN" altLang="en-US" sz="1400" dirty="0"/>
              <a:t>天。</a:t>
            </a:r>
            <a:endParaRPr kumimoji="1" lang="en-US" altLang="zh-CN" sz="1400" dirty="0"/>
          </a:p>
          <a:p>
            <a:r>
              <a:rPr kumimoji="1" lang="zh-CN" altLang="en-US" sz="1400" dirty="0"/>
              <a:t>下载</a:t>
            </a:r>
            <a:r>
              <a:rPr kumimoji="1" lang="en-US" altLang="zh-CN" sz="1400" dirty="0"/>
              <a:t>App6</a:t>
            </a:r>
            <a:r>
              <a:rPr kumimoji="1" lang="zh-CN" altLang="en-US" sz="1400" dirty="0"/>
              <a:t>个月以上的老用户月活比例在</a:t>
            </a:r>
            <a:r>
              <a:rPr kumimoji="1" lang="en-US" altLang="zh-CN" sz="1400" dirty="0"/>
              <a:t>20%</a:t>
            </a:r>
            <a:r>
              <a:rPr kumimoji="1" lang="zh-CN" altLang="en-US" sz="1400" dirty="0"/>
              <a:t>左右。</a:t>
            </a:r>
            <a:endParaRPr kumimoji="1" lang="en-US" altLang="zh-CN" sz="1400" dirty="0"/>
          </a:p>
          <a:p>
            <a:r>
              <a:rPr kumimoji="1" lang="zh-CN" altLang="en-US" sz="1400" dirty="0"/>
              <a:t>小睡眠小程序：月活用户当月打开天数在</a:t>
            </a:r>
            <a:r>
              <a:rPr kumimoji="1" lang="en-US" altLang="zh-CN" sz="1400" dirty="0"/>
              <a:t>5-6</a:t>
            </a:r>
            <a:r>
              <a:rPr kumimoji="1" lang="zh-CN" altLang="en-US" sz="1400" dirty="0"/>
              <a:t>天左右。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DE5D6C-0F3E-B543-BC15-1D593C46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71" y="1573823"/>
            <a:ext cx="4473129" cy="2328708"/>
          </a:xfrm>
          <a:prstGeom prst="rect">
            <a:avLst/>
          </a:prstGeom>
        </p:spPr>
      </p:pic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7C2D966E-456B-B741-A3F7-96E6BA3DA0EF}"/>
              </a:ext>
            </a:extLst>
          </p:cNvPr>
          <p:cNvSpPr txBox="1">
            <a:spLocks/>
          </p:cNvSpPr>
          <p:nvPr/>
        </p:nvSpPr>
        <p:spPr>
          <a:xfrm>
            <a:off x="5418977" y="3902531"/>
            <a:ext cx="4400856" cy="16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注：公式</a:t>
            </a:r>
            <a:r>
              <a:rPr kumimoji="1" lang="en-US" altLang="zh-CN" dirty="0"/>
              <a:t>=</a:t>
            </a:r>
            <a:r>
              <a:rPr kumimoji="1" lang="zh-CN" altLang="en-US" dirty="0">
                <a:sym typeface="Wingdings" pitchFamily="2" charset="2"/>
              </a:rPr>
              <a:t>（总用户月活</a:t>
            </a:r>
            <a:r>
              <a:rPr kumimoji="1" lang="en-US" altLang="zh-CN" dirty="0">
                <a:sym typeface="Wingdings" pitchFamily="2" charset="2"/>
              </a:rPr>
              <a:t>-</a:t>
            </a:r>
            <a:r>
              <a:rPr kumimoji="1" lang="zh-CN" altLang="en-US" dirty="0">
                <a:sym typeface="Wingdings" pitchFamily="2" charset="2"/>
              </a:rPr>
              <a:t>新增月活）</a:t>
            </a:r>
            <a:r>
              <a:rPr kumimoji="1" lang="en-US" altLang="zh-CN" dirty="0">
                <a:sym typeface="Wingdings" pitchFamily="2" charset="2"/>
              </a:rPr>
              <a:t>/(</a:t>
            </a:r>
            <a:r>
              <a:rPr kumimoji="1" lang="zh-CN" altLang="en-US" dirty="0">
                <a:sym typeface="Wingdings" pitchFamily="2" charset="2"/>
              </a:rPr>
              <a:t>总用户</a:t>
            </a:r>
            <a:r>
              <a:rPr kumimoji="1" lang="en-US" altLang="zh-CN" dirty="0">
                <a:sym typeface="Wingdings" pitchFamily="2" charset="2"/>
              </a:rPr>
              <a:t>-6</a:t>
            </a:r>
            <a:r>
              <a:rPr kumimoji="1" lang="zh-CN" altLang="en-US" dirty="0">
                <a:sym typeface="Wingdings" pitchFamily="2" charset="2"/>
              </a:rPr>
              <a:t>个月新增用户）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67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F331F-3991-F947-B545-21B1645C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5</a:t>
            </a:r>
            <a:r>
              <a:rPr kumimoji="1" lang="zh-CN" altLang="en-US" dirty="0"/>
              <a:t>：场景明确，集中于睡前时间和助眠内容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E610B0-A29A-4E43-86C3-8B7E55B127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6552" y="4029112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音频内容播放量</a:t>
            </a:r>
            <a:r>
              <a:rPr kumimoji="1" lang="en-US" altLang="zh-CN" dirty="0"/>
              <a:t>TOP15</a:t>
            </a: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92E2DB7-59C9-9F44-9BF1-83EA819B55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用户实际使用时间分布图</a:t>
            </a:r>
          </a:p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46286A-0359-F842-8DDF-0CC21BCB9C8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344488" y="1760420"/>
            <a:ext cx="4717433" cy="2029072"/>
          </a:xfrm>
          <a:prstGeom prst="rect">
            <a:avLst/>
          </a:prstGeom>
        </p:spPr>
      </p:pic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434AB29A-2848-7440-8F95-22F19EF16F8F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A5952586-F94B-8F41-AFFB-8DA9AAC8B865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6690" y="4289933"/>
            <a:ext cx="3978000" cy="0"/>
          </a:xfrm>
        </p:spPr>
      </p:sp>
      <p:sp>
        <p:nvSpPr>
          <p:cNvPr id="23" name="文本占位符 13">
            <a:extLst>
              <a:ext uri="{FF2B5EF4-FFF2-40B4-BE49-F238E27FC236}">
                <a16:creationId xmlns:a16="http://schemas.microsoft.com/office/drawing/2014/main" id="{179C79DF-5366-874B-857A-8A0DDB068F35}"/>
              </a:ext>
            </a:extLst>
          </p:cNvPr>
          <p:cNvSpPr txBox="1">
            <a:spLocks/>
          </p:cNvSpPr>
          <p:nvPr/>
        </p:nvSpPr>
        <p:spPr>
          <a:xfrm>
            <a:off x="5385048" y="1587026"/>
            <a:ext cx="3978138" cy="2562054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的使用时间出现了三个高峰，分别是早晨</a:t>
            </a:r>
            <a:r>
              <a:rPr kumimoji="1" lang="en-US" altLang="zh-CN" sz="1100" i="0" dirty="0"/>
              <a:t>7</a:t>
            </a:r>
            <a:r>
              <a:rPr kumimoji="1" lang="zh-CN" altLang="en-US" sz="1100" i="0" dirty="0"/>
              <a:t>点；中午</a:t>
            </a:r>
            <a:r>
              <a:rPr kumimoji="1" lang="en-US" altLang="zh-CN" sz="1100" i="0" dirty="0"/>
              <a:t>13</a:t>
            </a:r>
            <a:r>
              <a:rPr kumimoji="1" lang="zh-CN" altLang="en-US" sz="1100" i="0" dirty="0"/>
              <a:t>点；</a:t>
            </a:r>
            <a:r>
              <a:rPr kumimoji="1" lang="en-US" altLang="zh-CN" sz="1100" i="0" dirty="0"/>
              <a:t>21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30-1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</a:t>
            </a:r>
            <a:r>
              <a:rPr kumimoji="1" lang="zh-CN" altLang="en-US" sz="1100" i="0" dirty="0"/>
              <a:t>点。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晚上使用的主要内容为助眠氛围音（自主搭配欣赏各种各样的音乐、减压放松）、小实验室；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下午：助眠氛围音（专注，隔绝噪音）、小实验室、一键小睡眠；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中午</a:t>
            </a:r>
            <a:r>
              <a:rPr kumimoji="1" lang="en-US" altLang="zh-CN" sz="1100" i="0" dirty="0"/>
              <a:t>:</a:t>
            </a:r>
            <a:r>
              <a:rPr kumimoji="1" lang="zh-CN" altLang="en-US" sz="1100" i="0" dirty="0"/>
              <a:t>助眠氛围音、专业睡眠引导语、一键小睡眠、闹钟；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早晨：闹钟、助眠氛围音（工作专注）。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睡前的峰值远高于其它。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E405A8-BE8C-834F-A649-7255E339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8" y="4500443"/>
            <a:ext cx="4365483" cy="2076970"/>
          </a:xfrm>
          <a:prstGeom prst="rect">
            <a:avLst/>
          </a:prstGeom>
        </p:spPr>
      </p:pic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CF79C34E-5598-284D-9EA4-CBCFF4ABFA97}"/>
              </a:ext>
            </a:extLst>
          </p:cNvPr>
          <p:cNvSpPr txBox="1">
            <a:spLocks/>
          </p:cNvSpPr>
          <p:nvPr/>
        </p:nvSpPr>
        <p:spPr>
          <a:xfrm>
            <a:off x="5385048" y="4289933"/>
            <a:ext cx="3978138" cy="183887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小睡眠播放量较大的音频是自然声音频（白噪声）。播放量</a:t>
            </a:r>
            <a:r>
              <a:rPr kumimoji="1" lang="en-US" altLang="zh-CN" sz="1100" i="0" dirty="0"/>
              <a:t>Top15</a:t>
            </a:r>
            <a:r>
              <a:rPr kumimoji="1" lang="zh-CN" altLang="en-US" sz="1100" i="0" dirty="0"/>
              <a:t>中仅有三个音频为人声音频。</a:t>
            </a:r>
          </a:p>
        </p:txBody>
      </p:sp>
    </p:spTree>
    <p:extLst>
      <p:ext uri="{BB962C8B-B14F-4D97-AF65-F5344CB8AC3E}">
        <p14:creationId xmlns:p14="http://schemas.microsoft.com/office/powerpoint/2010/main" val="302721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6088" indent="-446088"/>
            <a:r>
              <a:rPr lang="zh-CN" altLang="en-US" dirty="0"/>
              <a:t>数据洞察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11316" y="1052736"/>
            <a:ext cx="868160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核心特征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获客成本低、高留存、高时长；低增速、中低频次；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高留存说明产品满足了用户的需求：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在自然状态下的远高于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benchmark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的留存，用户需求是真实存在，且产品的解决方案是成立的；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但低频次结合长期留存用户仍有流失（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=70%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），该方向可能不是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top20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的强刚需；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低增速根本原因可能是产品没有形成基于用户行为的传播：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增长的绝对数恒定，和累计用户数无关，可能是没有形成基于用户行为的传播；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可能是产品增长策略问题有解，也可能是受限于场景难改变；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有大用户数潜力：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获客成本低表现了用户在认知上的自然需求；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高留存表现了产品对需求的解决是成立的；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流量来源没有使用明显的精准用户定向；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结合以上三点，说明更可能是大众的普适需求；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在未买量情况下低增速不能证明其是小众市场，更可能是由于传播或流量获取问题。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60363"/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195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各应用市场渠道获客情况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17" y="2721045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近一年苹果商店排名（</a:t>
            </a:r>
            <a:r>
              <a:rPr kumimoji="1" lang="en-US" altLang="zh-CN" dirty="0"/>
              <a:t>ASO100</a:t>
            </a:r>
            <a:r>
              <a:rPr kumimoji="1" lang="zh-CN" altLang="en-US" dirty="0"/>
              <a:t>）</a:t>
            </a:r>
          </a:p>
        </p:txBody>
      </p:sp>
      <p:sp>
        <p:nvSpPr>
          <p:cNvPr id="28" name="联机映像占位符 11">
            <a:extLst>
              <a:ext uri="{FF2B5EF4-FFF2-40B4-BE49-F238E27FC236}">
                <a16:creationId xmlns:a16="http://schemas.microsoft.com/office/drawing/2014/main" id="{8168EA26-E68A-054F-A717-71EF126B2BFE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17" y="2985071"/>
            <a:ext cx="8580000" cy="0"/>
          </a:xfrm>
        </p:spPr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2269156" y="1181975"/>
            <a:ext cx="5365921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  <a:r>
              <a:rPr kumimoji="1" lang="en-US" altLang="zh-CN" sz="1200" b="1" dirty="0"/>
              <a:t>App</a:t>
            </a:r>
            <a:r>
              <a:rPr kumimoji="1" lang="zh-CN" altLang="en-US" sz="1200" b="1" dirty="0"/>
              <a:t>各应用市场渠道新增用户数及占比（万）</a:t>
            </a:r>
            <a:r>
              <a:rPr kumimoji="1" lang="en-US" altLang="zh-CN" sz="1200" b="1" dirty="0"/>
              <a:t> </a:t>
            </a:r>
            <a:r>
              <a:rPr kumimoji="1" lang="zh-CN" altLang="en-US" sz="1200" b="1" dirty="0"/>
              <a:t>（</a:t>
            </a:r>
            <a:r>
              <a:rPr kumimoji="1" lang="en-US" altLang="zh-CN" sz="1200" b="1" dirty="0"/>
              <a:t>2018.1-2018.6</a:t>
            </a:r>
            <a:r>
              <a:rPr kumimoji="1" lang="zh-CN" altLang="en-US" sz="1200" b="1" dirty="0"/>
              <a:t> ）</a:t>
            </a:r>
          </a:p>
          <a:p>
            <a:endParaRPr lang="zh-CN" altLang="en-US" sz="12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1C75029-359C-334A-94F5-D57DB045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9" y="1630235"/>
            <a:ext cx="9460137" cy="990816"/>
          </a:xfrm>
          <a:prstGeom prst="rect">
            <a:avLst/>
          </a:prstGeom>
        </p:spPr>
      </p:pic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2E13EEF-E7C0-5A4F-B341-F3D6B291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9" y="3030837"/>
            <a:ext cx="7243208" cy="1907301"/>
          </a:xfrm>
          <a:prstGeom prst="rect">
            <a:avLst/>
          </a:prstGeom>
        </p:spPr>
      </p:pic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A3929623-D23F-A040-A9A4-63A4F4F88E00}"/>
              </a:ext>
            </a:extLst>
          </p:cNvPr>
          <p:cNvSpPr txBox="1">
            <a:spLocks/>
          </p:cNvSpPr>
          <p:nvPr/>
        </p:nvSpPr>
        <p:spPr>
          <a:xfrm>
            <a:off x="416496" y="4869160"/>
            <a:ext cx="9265690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</a:p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111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70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8</a:t>
            </a:r>
            <a:r>
              <a:rPr kumimoji="1" lang="zh-CN" altLang="en-US" dirty="0"/>
              <a:t>次。小睡眠的排名起伏较大，主要获客手段为苹果商店推荐。小睡眠</a:t>
            </a:r>
            <a:r>
              <a:rPr kumimoji="1" lang="en-US" altLang="zh-CN" dirty="0"/>
              <a:t>ASO</a:t>
            </a:r>
            <a:r>
              <a:rPr kumimoji="1" lang="zh-CN" altLang="en-US" dirty="0"/>
              <a:t>分词不利“小睡</a:t>
            </a:r>
            <a:r>
              <a:rPr kumimoji="1" lang="en-US" altLang="zh-CN" dirty="0"/>
              <a:t>-</a:t>
            </a:r>
            <a:r>
              <a:rPr kumimoji="1" lang="zh-CN" altLang="en-US" dirty="0"/>
              <a:t>眠”，影响</a:t>
            </a:r>
            <a:r>
              <a:rPr kumimoji="1" lang="en-US" altLang="zh-CN" dirty="0"/>
              <a:t>ASO</a:t>
            </a:r>
            <a:r>
              <a:rPr kumimoji="1" lang="zh-CN" altLang="en-US" dirty="0"/>
              <a:t>效果，许多搜索“睡眠关键词”的用户搜索不到小睡眠。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蜗牛睡眠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137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名，健康健美榜没有下过</a:t>
            </a:r>
            <a:r>
              <a:rPr kumimoji="1" lang="en-US" altLang="zh-CN" dirty="0"/>
              <a:t>15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4</a:t>
            </a:r>
            <a:r>
              <a:rPr kumimoji="1" lang="zh-CN" altLang="en-US" dirty="0"/>
              <a:t>次，排名起伏较平均，从今年</a:t>
            </a:r>
            <a:r>
              <a:rPr kumimoji="1" lang="en-US" altLang="zh-CN" dirty="0"/>
              <a:t>2</a:t>
            </a:r>
            <a:r>
              <a:rPr kumimoji="1" lang="zh-CN" altLang="en-US" dirty="0"/>
              <a:t>月开始起量，主要原因为抓住了抖音流量，通过抖音爆款视频引导下载。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潮汐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303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8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50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10</a:t>
            </a:r>
            <a:r>
              <a:rPr kumimoji="1" lang="zh-CN" altLang="en-US" dirty="0"/>
              <a:t>次，小睡眠的排名起伏较大，主要获客手段为苹果商店推荐。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653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各应用市场渠道获客情况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魅族应用商店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659122" y="1234528"/>
            <a:ext cx="4681404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魅族应用商店排名情况</a:t>
            </a:r>
          </a:p>
          <a:p>
            <a:endParaRPr lang="zh-CN" altLang="en-US" sz="1200" dirty="0"/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14" name="图片 13" descr="C:\Users\byj03\AppData\Local\Temp\WeChat Files\5b93672c6638b76a53557e020203bd5.png">
            <a:extLst>
              <a:ext uri="{FF2B5EF4-FFF2-40B4-BE49-F238E27FC236}">
                <a16:creationId xmlns:a16="http://schemas.microsoft.com/office/drawing/2014/main" id="{8543EC6D-D4F4-E64C-A277-B22926DA09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2" y="1631789"/>
            <a:ext cx="6212533" cy="414445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9796A6E4-1764-F846-BD2C-FAF3CD99C063}"/>
              </a:ext>
            </a:extLst>
          </p:cNvPr>
          <p:cNvSpPr txBox="1">
            <a:spLocks/>
          </p:cNvSpPr>
          <p:nvPr/>
        </p:nvSpPr>
        <p:spPr>
          <a:xfrm>
            <a:off x="7113240" y="1631789"/>
            <a:ext cx="2232248" cy="252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dirty="0"/>
              <a:t>注：安卓各应用商店排行榜已商业化，可以支付费用对排名和下载量进行优化。目前仅魅族未商业化，从下载量上看，小睡眠</a:t>
            </a:r>
            <a:r>
              <a:rPr kumimoji="1" lang="en-US" altLang="zh-CN" sz="1200" dirty="0"/>
              <a:t>App</a:t>
            </a:r>
            <a:r>
              <a:rPr kumimoji="1" lang="zh-CN" altLang="en-US" sz="1200" dirty="0"/>
              <a:t>在运动健康榜上的排名在</a:t>
            </a:r>
            <a:r>
              <a:rPr kumimoji="1" lang="en-US" altLang="zh-CN" sz="1200" dirty="0"/>
              <a:t>5-20</a:t>
            </a:r>
            <a:r>
              <a:rPr kumimoji="1" lang="zh-CN" altLang="en-US" sz="1200" dirty="0"/>
              <a:t>位。</a:t>
            </a:r>
          </a:p>
        </p:txBody>
      </p:sp>
    </p:spTree>
    <p:extLst>
      <p:ext uri="{BB962C8B-B14F-4D97-AF65-F5344CB8AC3E}">
        <p14:creationId xmlns:p14="http://schemas.microsoft.com/office/powerpoint/2010/main" val="157862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竞品关键词对比（</a:t>
            </a:r>
            <a:r>
              <a:rPr kumimoji="1" lang="en-US" altLang="zh-CN" dirty="0" err="1"/>
              <a:t>AppAnnie</a:t>
            </a:r>
            <a:r>
              <a:rPr kumimoji="1"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123651-2B20-9647-880C-FA50CD72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0" y="1180322"/>
            <a:ext cx="8759140" cy="1521093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6FECB4-42ED-A14A-B2CC-30EF5F13B52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76183" y="980728"/>
            <a:ext cx="8652008" cy="216024"/>
          </a:xfrm>
        </p:spPr>
        <p:txBody>
          <a:bodyPr/>
          <a:lstStyle/>
          <a:p>
            <a:r>
              <a:rPr lang="zh-CN" altLang="en-US" dirty="0"/>
              <a:t>小睡眠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EE11AA-63C1-AD46-8D8C-80FD5D76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8" y="5116228"/>
            <a:ext cx="8755376" cy="1741771"/>
          </a:xfrm>
          <a:prstGeom prst="rect">
            <a:avLst/>
          </a:prstGeom>
        </p:spPr>
      </p:pic>
      <p:sp>
        <p:nvSpPr>
          <p:cNvPr id="11" name="内容占位符 6">
            <a:extLst>
              <a:ext uri="{FF2B5EF4-FFF2-40B4-BE49-F238E27FC236}">
                <a16:creationId xmlns:a16="http://schemas.microsoft.com/office/drawing/2014/main" id="{E246E743-E09B-4544-ADB0-D89158F03DC4}"/>
              </a:ext>
            </a:extLst>
          </p:cNvPr>
          <p:cNvSpPr txBox="1">
            <a:spLocks/>
          </p:cNvSpPr>
          <p:nvPr/>
        </p:nvSpPr>
        <p:spPr>
          <a:xfrm>
            <a:off x="677061" y="2795115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蜗牛睡眠</a:t>
            </a:r>
          </a:p>
        </p:txBody>
      </p:sp>
      <p:sp>
        <p:nvSpPr>
          <p:cNvPr id="12" name="内容占位符 6">
            <a:extLst>
              <a:ext uri="{FF2B5EF4-FFF2-40B4-BE49-F238E27FC236}">
                <a16:creationId xmlns:a16="http://schemas.microsoft.com/office/drawing/2014/main" id="{D2F53908-8747-664F-ACDA-E1C802D73FD6}"/>
              </a:ext>
            </a:extLst>
          </p:cNvPr>
          <p:cNvSpPr txBox="1">
            <a:spLocks/>
          </p:cNvSpPr>
          <p:nvPr/>
        </p:nvSpPr>
        <p:spPr>
          <a:xfrm>
            <a:off x="680104" y="4841776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潮汐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A37084-8613-E34D-A484-8A41B50C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48" y="3046409"/>
            <a:ext cx="8755376" cy="1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2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90F50-59F4-2E4B-A5B3-10A878F3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用户增长预测</a:t>
            </a:r>
            <a:r>
              <a:rPr kumimoji="1" lang="en-US" altLang="zh-CN" dirty="0"/>
              <a:t>-2018</a:t>
            </a:r>
            <a:r>
              <a:rPr kumimoji="1" lang="zh-CN" altLang="en-US" dirty="0"/>
              <a:t>年年底获得</a:t>
            </a:r>
            <a:r>
              <a:rPr kumimoji="1" lang="en-US" altLang="zh-CN" dirty="0"/>
              <a:t>7000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16D4480-0EB2-6243-81AC-650540D70C7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20" y="1412776"/>
            <a:ext cx="8481838" cy="4090988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B2FFCD3-2734-C64C-9670-BEFBFB88CB87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529307A7-32B5-7348-9033-65B44936470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73973" y="5733256"/>
            <a:ext cx="8634334" cy="576064"/>
          </a:xfrm>
        </p:spPr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Q4</a:t>
            </a:r>
            <a:r>
              <a:rPr kumimoji="1" lang="zh-CN" altLang="en-US" dirty="0"/>
              <a:t>进行付费推广，推广费用在</a:t>
            </a:r>
            <a:r>
              <a:rPr kumimoji="1" lang="en-US" altLang="zh-CN" dirty="0"/>
              <a:t>1000-2000</a:t>
            </a:r>
            <a:r>
              <a:rPr kumimoji="1" lang="zh-CN" altLang="en-US" dirty="0"/>
              <a:t>万人民币，预计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年年底完成</a:t>
            </a:r>
            <a:r>
              <a:rPr kumimoji="1" lang="en-US" altLang="zh-CN" dirty="0"/>
              <a:t>7000-8000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865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本轮投资计划</a:t>
            </a:r>
            <a:r>
              <a:rPr lang="en-US" altLang="zh-CN" dirty="0"/>
              <a:t>-</a:t>
            </a:r>
            <a:r>
              <a:rPr lang="zh-CN" altLang="en-US" dirty="0">
                <a:highlight>
                  <a:srgbClr val="FFFF00"/>
                </a:highlight>
              </a:rPr>
              <a:t>万人民币，投后估值亿人民币</a:t>
            </a: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2"/>
          </p:nvPr>
        </p:nvSpPr>
        <p:spPr>
          <a:xfrm>
            <a:off x="5053427" y="1268396"/>
            <a:ext cx="3978000" cy="322263"/>
          </a:xfrm>
        </p:spPr>
        <p:txBody>
          <a:bodyPr/>
          <a:lstStyle/>
          <a:p>
            <a:r>
              <a:rPr lang="zh-CN" altLang="en-US" dirty="0"/>
              <a:t>历史融资与投资计划</a:t>
            </a:r>
          </a:p>
          <a:p>
            <a:endParaRPr lang="zh-CN" altLang="en-US" dirty="0"/>
          </a:p>
        </p:txBody>
      </p:sp>
      <p:sp>
        <p:nvSpPr>
          <p:cNvPr id="48" name="联机映像占位符 47"/>
          <p:cNvSpPr>
            <a:spLocks noGrp="1"/>
          </p:cNvSpPr>
          <p:nvPr>
            <p:ph type="clipArt" sz="quarter" idx="37"/>
          </p:nvPr>
        </p:nvSpPr>
        <p:spPr>
          <a:xfrm>
            <a:off x="5054067" y="1559485"/>
            <a:ext cx="3978000" cy="0"/>
          </a:xfrm>
          <a:solidFill>
            <a:srgbClr val="ED6D00"/>
          </a:solidFill>
          <a:ln w="19050">
            <a:solidFill>
              <a:srgbClr val="ED6D00"/>
            </a:solidFill>
          </a:ln>
        </p:spPr>
      </p:sp>
      <p:sp>
        <p:nvSpPr>
          <p:cNvPr id="4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46552" y="1257738"/>
            <a:ext cx="3978000" cy="322263"/>
          </a:xfrm>
        </p:spPr>
        <p:txBody>
          <a:bodyPr/>
          <a:lstStyle/>
          <a:p>
            <a:r>
              <a:rPr lang="zh-CN" altLang="en-US" dirty="0"/>
              <a:t>公司介绍</a:t>
            </a:r>
          </a:p>
          <a:p>
            <a:endParaRPr lang="zh-CN" altLang="en-US" dirty="0"/>
          </a:p>
        </p:txBody>
      </p:sp>
      <p:sp>
        <p:nvSpPr>
          <p:cNvPr id="42" name="内容占位符 41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4146864" cy="1150590"/>
          </a:xfrm>
        </p:spPr>
        <p:txBody>
          <a:bodyPr/>
          <a:lstStyle/>
          <a:p>
            <a:r>
              <a:rPr lang="zh-CN" altLang="en-US" sz="1400" dirty="0"/>
              <a:t>广州心与潮信息科技有限公司，设立于</a:t>
            </a:r>
            <a:r>
              <a:rPr lang="en-US" altLang="zh-CN" sz="1400" dirty="0"/>
              <a:t>2015</a:t>
            </a:r>
            <a:r>
              <a:rPr lang="zh-CN" altLang="en-US" sz="1400" dirty="0"/>
              <a:t>年</a:t>
            </a:r>
            <a:r>
              <a:rPr lang="en-US" altLang="zh-CN" sz="1400" dirty="0"/>
              <a:t>4</a:t>
            </a:r>
            <a:r>
              <a:rPr lang="zh-CN" altLang="en-US" sz="1400" dirty="0"/>
              <a:t>月。</a:t>
            </a:r>
            <a:endParaRPr lang="en-US" altLang="zh-CN" sz="1400" dirty="0"/>
          </a:p>
          <a:p>
            <a:r>
              <a:rPr lang="zh-CN" altLang="en-US" sz="1400" dirty="0"/>
              <a:t>公司员工：</a:t>
            </a:r>
            <a:r>
              <a:rPr lang="en-US" altLang="zh-CN" sz="1400" dirty="0"/>
              <a:t>28</a:t>
            </a:r>
            <a:r>
              <a:rPr lang="zh-CN" altLang="en-US" sz="1400" dirty="0"/>
              <a:t>人</a:t>
            </a: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  <a:p>
            <a:pPr lvl="1"/>
            <a:endParaRPr lang="zh-CN" altLang="en-US" sz="1400" dirty="0"/>
          </a:p>
        </p:txBody>
      </p:sp>
      <p:sp>
        <p:nvSpPr>
          <p:cNvPr id="47" name="联机映像占位符 46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solidFill>
            <a:srgbClr val="ED6D00"/>
          </a:solidFill>
          <a:ln>
            <a:solidFill>
              <a:srgbClr val="ED6D00"/>
            </a:solidFill>
          </a:ln>
        </p:spPr>
      </p:sp>
      <p:sp>
        <p:nvSpPr>
          <p:cNvPr id="11" name="文本占位符 34">
            <a:extLst>
              <a:ext uri="{FF2B5EF4-FFF2-40B4-BE49-F238E27FC236}">
                <a16:creationId xmlns:a16="http://schemas.microsoft.com/office/drawing/2014/main" id="{1525B8AA-2C1C-A448-9FB4-502B3CC99E85}"/>
              </a:ext>
            </a:extLst>
          </p:cNvPr>
          <p:cNvSpPr txBox="1">
            <a:spLocks/>
          </p:cNvSpPr>
          <p:nvPr/>
        </p:nvSpPr>
        <p:spPr>
          <a:xfrm>
            <a:off x="728853" y="2837358"/>
            <a:ext cx="3978000" cy="32226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Cap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F2CDE-5D71-5145-9067-9E12C272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20" y="3134221"/>
            <a:ext cx="4000500" cy="25400"/>
          </a:xfrm>
          <a:prstGeom prst="rect">
            <a:avLst/>
          </a:prstGeom>
        </p:spPr>
      </p:pic>
      <p:sp>
        <p:nvSpPr>
          <p:cNvPr id="13" name="内容占位符 41">
            <a:extLst>
              <a:ext uri="{FF2B5EF4-FFF2-40B4-BE49-F238E27FC236}">
                <a16:creationId xmlns:a16="http://schemas.microsoft.com/office/drawing/2014/main" id="{7498A9F0-3E7F-4D41-8C21-095996B96223}"/>
              </a:ext>
            </a:extLst>
          </p:cNvPr>
          <p:cNvSpPr txBox="1">
            <a:spLocks/>
          </p:cNvSpPr>
          <p:nvPr/>
        </p:nvSpPr>
        <p:spPr>
          <a:xfrm>
            <a:off x="5053427" y="1700444"/>
            <a:ext cx="4146864" cy="194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历史融资</a:t>
            </a:r>
            <a:endParaRPr lang="en-US" altLang="zh-CN" sz="1400" dirty="0"/>
          </a:p>
          <a:p>
            <a:pPr lvl="1"/>
            <a:r>
              <a:rPr lang="zh-CN" altLang="en-US" sz="1400" dirty="0"/>
              <a:t>成立时产品：心潮减压；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2016.11</a:t>
            </a:r>
            <a:r>
              <a:rPr lang="zh-CN" altLang="en-US" sz="1400" dirty="0"/>
              <a:t>天使轮：转向小睡眠音频产品，嘉道谷投资</a:t>
            </a:r>
            <a:r>
              <a:rPr lang="en-US" altLang="zh-CN" sz="1400" dirty="0"/>
              <a:t>300</a:t>
            </a:r>
            <a:r>
              <a:rPr lang="zh-CN" altLang="en-US" sz="1400" dirty="0"/>
              <a:t>万人民币，出让</a:t>
            </a:r>
            <a:r>
              <a:rPr lang="en-US" altLang="zh-CN" sz="1400" dirty="0"/>
              <a:t>20%</a:t>
            </a:r>
            <a:r>
              <a:rPr lang="zh-CN" altLang="en-US" sz="1400" dirty="0"/>
              <a:t>股权，投后</a:t>
            </a:r>
            <a:r>
              <a:rPr lang="en-US" altLang="zh-CN" sz="1400" dirty="0"/>
              <a:t>1500</a:t>
            </a:r>
            <a:r>
              <a:rPr lang="zh-CN" altLang="en-US" sz="1400" dirty="0"/>
              <a:t>万人民币；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2017.2 A</a:t>
            </a:r>
            <a:r>
              <a:rPr lang="zh-CN" altLang="en-US" sz="1400" dirty="0"/>
              <a:t>轮：原创资本领投</a:t>
            </a:r>
            <a:r>
              <a:rPr lang="en-US" altLang="zh-CN" sz="1400" dirty="0"/>
              <a:t>1000</a:t>
            </a:r>
            <a:r>
              <a:rPr lang="zh-CN" altLang="en-US" sz="1400" dirty="0"/>
              <a:t>万人民币，嘉道谷投资跟投</a:t>
            </a:r>
            <a:r>
              <a:rPr lang="en-US" altLang="zh-CN" sz="1400" dirty="0"/>
              <a:t>200</a:t>
            </a:r>
            <a:r>
              <a:rPr lang="zh-CN" altLang="en-US" sz="1400" dirty="0"/>
              <a:t>万人民币，投后估值</a:t>
            </a:r>
            <a:r>
              <a:rPr lang="en-US" altLang="zh-CN" sz="1400" dirty="0"/>
              <a:t>1</a:t>
            </a:r>
            <a:r>
              <a:rPr lang="zh-CN" altLang="en-US" sz="1400" dirty="0"/>
              <a:t>亿人民币（当时</a:t>
            </a:r>
            <a:r>
              <a:rPr lang="en-US" altLang="zh-CN" sz="1400" dirty="0"/>
              <a:t>200</a:t>
            </a:r>
            <a:r>
              <a:rPr lang="zh-CN" altLang="en-US" sz="1400" dirty="0"/>
              <a:t>万用户，对赌</a:t>
            </a:r>
            <a:r>
              <a:rPr lang="en-US" altLang="zh-CN" sz="1400" dirty="0"/>
              <a:t>1000</a:t>
            </a:r>
            <a:r>
              <a:rPr lang="zh-CN" altLang="en-US" sz="1400" dirty="0"/>
              <a:t>万用户 </a:t>
            </a:r>
            <a:r>
              <a:rPr lang="en-US" altLang="zh-CN" sz="1400" dirty="0"/>
              <a:t>or</a:t>
            </a:r>
            <a:r>
              <a:rPr lang="zh-CN" altLang="en-US" sz="1400" dirty="0"/>
              <a:t> </a:t>
            </a:r>
            <a:r>
              <a:rPr lang="en-US" altLang="zh-CN" sz="1400" dirty="0"/>
              <a:t>12</a:t>
            </a:r>
            <a:r>
              <a:rPr lang="zh-CN" altLang="en-US" sz="1400" dirty="0"/>
              <a:t>个月收入</a:t>
            </a:r>
            <a:r>
              <a:rPr lang="en-US" altLang="zh-CN" sz="1400" dirty="0"/>
              <a:t>2000</a:t>
            </a:r>
            <a:r>
              <a:rPr lang="zh-CN" altLang="en-US" sz="1400" dirty="0"/>
              <a:t>万 </a:t>
            </a:r>
            <a:r>
              <a:rPr lang="en-US" altLang="zh-CN" sz="1400" dirty="0"/>
              <a:t>or</a:t>
            </a:r>
            <a:r>
              <a:rPr lang="zh-CN" altLang="en-US" sz="1400" dirty="0"/>
              <a:t> 完成新一轮融资）；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本轮融资计划：待定</a:t>
            </a:r>
            <a:endParaRPr lang="en-US" altLang="zh-CN" sz="1400" dirty="0"/>
          </a:p>
          <a:p>
            <a:pPr marL="338400" lvl="1" indent="0">
              <a:buNone/>
            </a:pPr>
            <a:r>
              <a:rPr lang="en-US" altLang="zh-CN" sz="1400" dirty="0">
                <a:highlight>
                  <a:srgbClr val="FFFF00"/>
                </a:highlight>
              </a:rPr>
              <a:t>-</a:t>
            </a:r>
            <a:r>
              <a:rPr lang="zh-CN" altLang="en-US" sz="1400" dirty="0">
                <a:highlight>
                  <a:srgbClr val="FFFF00"/>
                </a:highlight>
              </a:rPr>
              <a:t>   </a:t>
            </a:r>
            <a:endParaRPr lang="zh-CN" altLang="en-US" dirty="0">
              <a:highlight>
                <a:srgbClr val="FFFF00"/>
              </a:highlight>
            </a:endParaRPr>
          </a:p>
          <a:p>
            <a:endParaRPr lang="zh-CN" altLang="en-US" sz="14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4CF022A-1F49-F441-A3AC-7E89AB963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620" y="3440906"/>
          <a:ext cx="3978000" cy="12319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118216">
                  <a:extLst>
                    <a:ext uri="{9D8B030D-6E8A-4147-A177-3AD203B41FA5}">
                      <a16:colId xmlns:a16="http://schemas.microsoft.com/office/drawing/2014/main" val="1950287650"/>
                    </a:ext>
                  </a:extLst>
                </a:gridCol>
                <a:gridCol w="1859784">
                  <a:extLst>
                    <a:ext uri="{9D8B030D-6E8A-4147-A177-3AD203B41FA5}">
                      <a16:colId xmlns:a16="http://schemas.microsoft.com/office/drawing/2014/main" val="5950662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股东名称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股比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29239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邹煜晖（</a:t>
                      </a:r>
                      <a:r>
                        <a:rPr lang="en-US" altLang="zh-CN" sz="1200" u="none" strike="noStrike" dirty="0">
                          <a:effectLst/>
                        </a:rPr>
                        <a:t>CEO</a:t>
                      </a:r>
                      <a:r>
                        <a:rPr lang="zh-CN" altLang="en-US" sz="120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54.24%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71215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深圳嘉道功程股权投资基金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19.60%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97462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广州原与心投资合伙企业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10.00%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34911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刘锦</a:t>
                      </a:r>
                      <a:r>
                        <a:rPr lang="en-US" altLang="zh-CN" sz="1200" u="none" strike="noStrike" dirty="0">
                          <a:effectLst/>
                        </a:rPr>
                        <a:t>(CTO)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8.43%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214838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马晓锋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zh-CN" altLang="en-US" sz="1200" u="none" strike="noStrike" dirty="0">
                          <a:effectLst/>
                        </a:rPr>
                        <a:t>产品负责人</a:t>
                      </a:r>
                      <a:r>
                        <a:rPr lang="en-US" altLang="zh-CN" sz="1200" u="none" strike="noStrike" dirty="0">
                          <a:effectLst/>
                        </a:rPr>
                        <a:t>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7.73%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0742620"/>
                  </a:ext>
                </a:extLst>
              </a:tr>
            </a:tbl>
          </a:graphicData>
        </a:graphic>
      </p:graphicFrame>
      <p:sp>
        <p:nvSpPr>
          <p:cNvPr id="12" name="内容占位符 41">
            <a:extLst>
              <a:ext uri="{FF2B5EF4-FFF2-40B4-BE49-F238E27FC236}">
                <a16:creationId xmlns:a16="http://schemas.microsoft.com/office/drawing/2014/main" id="{0E7F568A-C11A-D241-ABF9-64327C69D3C8}"/>
              </a:ext>
            </a:extLst>
          </p:cNvPr>
          <p:cNvSpPr txBox="1">
            <a:spLocks/>
          </p:cNvSpPr>
          <p:nvPr/>
        </p:nvSpPr>
        <p:spPr>
          <a:xfrm>
            <a:off x="684620" y="4941168"/>
            <a:ext cx="4146864" cy="115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/>
              <a:t>注：公司</a:t>
            </a:r>
            <a:r>
              <a:rPr lang="en-US" altLang="zh-CN" sz="1400" dirty="0"/>
              <a:t>ESOP</a:t>
            </a:r>
            <a:r>
              <a:rPr lang="zh-CN" altLang="en-US" sz="1400" dirty="0"/>
              <a:t>为</a:t>
            </a:r>
            <a:r>
              <a:rPr lang="en-US" altLang="zh-CN" sz="1400" dirty="0"/>
              <a:t>10%</a:t>
            </a:r>
            <a:r>
              <a:rPr lang="zh-CN" altLang="en-US" sz="1400" dirty="0"/>
              <a:t>，目前由</a:t>
            </a:r>
            <a:r>
              <a:rPr lang="en-US" altLang="zh-CN" sz="1400" dirty="0"/>
              <a:t>CEO</a:t>
            </a:r>
            <a:r>
              <a:rPr lang="zh-CN" altLang="en-US" sz="1400" dirty="0"/>
              <a:t>代持。</a:t>
            </a:r>
          </a:p>
          <a:p>
            <a:pPr lvl="1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859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89046-76B3-6E48-8C45-D0F6D6AA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获客推广方案：预算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万人民币，获得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万用户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F4C43-77A1-D44A-BAFD-4801E7E9AE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56656" y="1005433"/>
            <a:ext cx="6336704" cy="475875"/>
          </a:xfrm>
        </p:spPr>
        <p:txBody>
          <a:bodyPr/>
          <a:lstStyle/>
          <a:p>
            <a:r>
              <a:rPr kumimoji="1" lang="zh-CN" altLang="en-US" dirty="0"/>
              <a:t>推广方案：</a:t>
            </a:r>
            <a:r>
              <a:rPr lang="zh-CN" altLang="zh-CN" dirty="0"/>
              <a:t>围绕“给你一个婴儿般的好睡眠”为核心，通过重渠道、强互动、联明星、造话题、铺触点等多维度全方位覆盖目标人群，实现用户超高速增长，快速抢占睡眠赛道领先地位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C6C5CC-30CD-7B43-87CD-143C019A1A6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8" y="1590429"/>
            <a:ext cx="8580000" cy="5143326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、付费推广类：预算</a:t>
            </a:r>
            <a:r>
              <a:rPr lang="en-US" altLang="zh-CN" dirty="0"/>
              <a:t>3200</a:t>
            </a:r>
            <a:r>
              <a:rPr lang="zh-CN" altLang="en-US" dirty="0"/>
              <a:t>万人民币，目标</a:t>
            </a:r>
            <a:r>
              <a:rPr lang="en-US" altLang="zh-CN" dirty="0"/>
              <a:t>3000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应用商店推广：。</a:t>
            </a:r>
            <a:r>
              <a:rPr lang="en-US" altLang="zh-CN" dirty="0"/>
              <a:t>CPD</a:t>
            </a:r>
            <a:r>
              <a:rPr lang="zh-CN" altLang="en-US" dirty="0"/>
              <a:t>为主，通过整合活动、专题、激励、抽奖等各种形式，增加在应用商店曝光量并最终促成下载，可以大幅度降低激活成本，将综合</a:t>
            </a:r>
            <a:r>
              <a:rPr lang="en-US" altLang="zh-CN" dirty="0"/>
              <a:t>CAC</a:t>
            </a:r>
            <a:r>
              <a:rPr lang="zh-CN" altLang="en-US" dirty="0"/>
              <a:t>控制在</a:t>
            </a:r>
            <a:r>
              <a:rPr lang="en-US" altLang="zh-CN" dirty="0"/>
              <a:t>1-2</a:t>
            </a:r>
            <a:r>
              <a:rPr lang="zh-CN" altLang="en-US" dirty="0"/>
              <a:t>元。</a:t>
            </a:r>
            <a:endParaRPr lang="en-US" altLang="zh-CN" dirty="0"/>
          </a:p>
          <a:p>
            <a:pPr lvl="1"/>
            <a:r>
              <a:rPr lang="zh-CN" altLang="zh-CN" dirty="0"/>
              <a:t>推荐类渠道：最美应用、少数派、</a:t>
            </a:r>
            <a:r>
              <a:rPr lang="en-US" altLang="zh-CN" dirty="0"/>
              <a:t>zealer</a:t>
            </a:r>
            <a:r>
              <a:rPr lang="zh-CN" altLang="zh-CN" dirty="0"/>
              <a:t>、科技美学、差评、</a:t>
            </a:r>
            <a:r>
              <a:rPr lang="en-US" altLang="zh-CN" dirty="0"/>
              <a:t>Appso</a:t>
            </a:r>
            <a:r>
              <a:rPr lang="zh-CN" altLang="zh-CN" dirty="0"/>
              <a:t>合作等活动、软文的推广；</a:t>
            </a:r>
            <a:endParaRPr lang="en-US" altLang="zh-CN" dirty="0"/>
          </a:p>
          <a:p>
            <a:pPr lvl="1"/>
            <a:r>
              <a:rPr lang="zh-CN" altLang="zh-CN" dirty="0"/>
              <a:t>个人推荐大</a:t>
            </a:r>
            <a:r>
              <a:rPr lang="en-US" altLang="zh-CN" dirty="0"/>
              <a:t>V</a:t>
            </a:r>
            <a:r>
              <a:rPr lang="zh-CN" altLang="zh-CN" dirty="0"/>
              <a:t>：如</a:t>
            </a:r>
            <a:r>
              <a:rPr lang="en-US" altLang="zh-CN" dirty="0"/>
              <a:t>APP</a:t>
            </a:r>
            <a:r>
              <a:rPr lang="zh-CN" altLang="zh-CN" dirty="0"/>
              <a:t>菌、</a:t>
            </a:r>
            <a:r>
              <a:rPr lang="en-US" altLang="zh-CN" dirty="0"/>
              <a:t>APP</a:t>
            </a:r>
            <a:r>
              <a:rPr lang="zh-CN" altLang="zh-CN" dirty="0"/>
              <a:t>帝、</a:t>
            </a:r>
            <a:r>
              <a:rPr lang="en-US" altLang="zh-CN" dirty="0"/>
              <a:t>APP</a:t>
            </a:r>
            <a:r>
              <a:rPr lang="zh-CN" altLang="zh-CN" dirty="0"/>
              <a:t>蘑菇仔 、白问等应用爱好者聚集地推广；</a:t>
            </a:r>
            <a:endParaRPr lang="en-US" altLang="zh-CN" dirty="0"/>
          </a:p>
          <a:p>
            <a:pPr lvl="1"/>
            <a:r>
              <a:rPr lang="zh-CN" altLang="zh-CN" dirty="0"/>
              <a:t>头部</a:t>
            </a:r>
            <a:r>
              <a:rPr lang="en-US" altLang="zh-CN" dirty="0"/>
              <a:t>App</a:t>
            </a:r>
            <a:r>
              <a:rPr lang="zh-CN" altLang="zh-CN" dirty="0"/>
              <a:t>转化下载：今天头条、腾讯、一点资讯等，主要是采用信息流；</a:t>
            </a:r>
            <a:endParaRPr lang="en-US" altLang="zh-CN" dirty="0"/>
          </a:p>
          <a:p>
            <a:pPr lvl="1"/>
            <a:r>
              <a:rPr lang="zh-CN" altLang="zh-CN" dirty="0"/>
              <a:t>针对小睡眠人群特点，精准在一些特殊渠道开展合作：</a:t>
            </a:r>
            <a:r>
              <a:rPr lang="zh-CN" altLang="en-US" dirty="0"/>
              <a:t>如母婴类大号；老年人市场医疗、广场舞大号；学生教育类大号；白领市场；夜班族：曹操、滴滴等合作。</a:t>
            </a:r>
            <a:endParaRPr lang="en-US" altLang="zh-CN" dirty="0"/>
          </a:p>
          <a:p>
            <a:pPr lvl="1"/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、事件营销类：预算</a:t>
            </a:r>
            <a:r>
              <a:rPr lang="en-US" altLang="zh-CN" dirty="0"/>
              <a:t>1000</a:t>
            </a:r>
            <a:r>
              <a:rPr lang="zh-CN" altLang="en-US" dirty="0"/>
              <a:t>万人民币，目标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zh-CN" dirty="0"/>
              <a:t>明星代言、明星推荐、明星活动、明星公益、明星闹铃、明星助眠音频等多维度</a:t>
            </a:r>
            <a:r>
              <a:rPr lang="zh-CN" altLang="en-US" dirty="0"/>
              <a:t>，</a:t>
            </a:r>
            <a:r>
              <a:rPr lang="zh-CN" altLang="zh-CN" dirty="0"/>
              <a:t>快速聚焦用户，促成媒体关注度，</a:t>
            </a:r>
            <a:endParaRPr lang="en-US" altLang="zh-CN" dirty="0"/>
          </a:p>
          <a:p>
            <a:pPr lvl="1"/>
            <a:r>
              <a:rPr lang="zh-CN" altLang="en-US" dirty="0"/>
              <a:t>线上活动：</a:t>
            </a:r>
            <a:r>
              <a:rPr lang="zh-CN" altLang="zh-CN" dirty="0"/>
              <a:t>活捉夜猫</a:t>
            </a:r>
            <a:r>
              <a:rPr lang="zh-CN" altLang="en-US" sz="1000" dirty="0"/>
              <a:t>、</a:t>
            </a:r>
            <a:r>
              <a:rPr lang="zh-CN" altLang="zh-CN" dirty="0"/>
              <a:t>睡姿大比拼</a:t>
            </a:r>
            <a:r>
              <a:rPr lang="zh-CN" altLang="en-US" sz="1000" dirty="0"/>
              <a:t>、</a:t>
            </a:r>
            <a:r>
              <a:rPr lang="zh-CN" altLang="zh-CN" dirty="0"/>
              <a:t>陌生人说晚安</a:t>
            </a:r>
            <a:r>
              <a:rPr lang="zh-CN" altLang="en-US" sz="1000" dirty="0"/>
              <a:t>、</a:t>
            </a:r>
            <a:r>
              <a:rPr lang="zh-CN" altLang="zh-CN" dirty="0"/>
              <a:t>失眠奇葩事</a:t>
            </a:r>
            <a:endParaRPr lang="en-US" altLang="zh-CN" dirty="0"/>
          </a:p>
          <a:p>
            <a:pPr lvl="1"/>
            <a:r>
              <a:rPr lang="zh-CN" altLang="en-US" sz="1000" dirty="0"/>
              <a:t>线下合作：</a:t>
            </a:r>
            <a:r>
              <a:rPr lang="zh-CN" altLang="zh-CN" dirty="0"/>
              <a:t>联合家居</a:t>
            </a:r>
            <a:r>
              <a:rPr lang="zh-CN" altLang="en-US" dirty="0"/>
              <a:t>类产品</a:t>
            </a:r>
            <a:r>
              <a:rPr lang="zh-CN" altLang="en-US" sz="1000" dirty="0"/>
              <a:t>、</a:t>
            </a:r>
            <a:r>
              <a:rPr lang="zh-CN" altLang="zh-CN" dirty="0"/>
              <a:t>酒店</a:t>
            </a:r>
            <a:r>
              <a:rPr lang="zh-CN" altLang="en-US" dirty="0"/>
              <a:t>、医院等做宣传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、媒体传播与信息节点铺设：预算</a:t>
            </a:r>
            <a:r>
              <a:rPr lang="en-US" altLang="zh-CN" dirty="0"/>
              <a:t>800</a:t>
            </a:r>
            <a:r>
              <a:rPr lang="zh-CN" altLang="en-US" dirty="0"/>
              <a:t>万，间接发展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各类科技健康类媒体</a:t>
            </a:r>
            <a:endParaRPr lang="en-US" altLang="zh-CN" dirty="0"/>
          </a:p>
          <a:p>
            <a:pPr lvl="1"/>
            <a:r>
              <a:rPr lang="zh-CN" altLang="zh-CN" dirty="0"/>
              <a:t>基础信息</a:t>
            </a:r>
            <a:r>
              <a:rPr lang="zh-CN" altLang="en-US" dirty="0"/>
              <a:t>类</a:t>
            </a:r>
            <a:r>
              <a:rPr lang="zh-CN" altLang="zh-CN" dirty="0"/>
              <a:t>：百科类推广、问答类推广、垂直社区、</a:t>
            </a:r>
            <a:r>
              <a:rPr lang="en-US" altLang="zh-CN" dirty="0"/>
              <a:t>SEO</a:t>
            </a:r>
            <a:endParaRPr lang="en-US" altLang="zh-CN" sz="1000" dirty="0"/>
          </a:p>
          <a:p>
            <a:pPr lvl="1"/>
            <a:r>
              <a:rPr lang="zh-CN" altLang="zh-CN" dirty="0"/>
              <a:t>新兴垂直渠道：</a:t>
            </a:r>
            <a:r>
              <a:rPr lang="en-US" altLang="zh-CN" dirty="0"/>
              <a:t>Same</a:t>
            </a:r>
            <a:r>
              <a:rPr lang="zh-CN" altLang="zh-CN" dirty="0"/>
              <a:t>、简书、知乎、豆瓣、百思不得姐、最右、微博等</a:t>
            </a:r>
            <a:endParaRPr lang="en-US" altLang="zh-CN" sz="1000" dirty="0"/>
          </a:p>
          <a:p>
            <a:pPr lvl="1"/>
            <a:r>
              <a:rPr lang="zh-CN" altLang="zh-CN" dirty="0"/>
              <a:t>自媒体运营：头条号、一点号等</a:t>
            </a:r>
            <a:r>
              <a:rPr lang="en-US" altLang="zh-CN" dirty="0"/>
              <a:t>10</a:t>
            </a:r>
            <a:r>
              <a:rPr lang="zh-CN" altLang="zh-CN" dirty="0"/>
              <a:t>多家自媒体</a:t>
            </a:r>
            <a:endParaRPr lang="en-US" altLang="zh-CN" sz="1000" dirty="0"/>
          </a:p>
          <a:p>
            <a:pPr lvl="1"/>
            <a:r>
              <a:rPr lang="zh-CN" altLang="zh-CN" dirty="0"/>
              <a:t>垂直生活渠道：小红书、</a:t>
            </a:r>
            <a:r>
              <a:rPr lang="zh-CN" altLang="en-US" dirty="0"/>
              <a:t>什么值得买</a:t>
            </a:r>
            <a:endParaRPr lang="en-US" altLang="zh-CN" sz="1000" dirty="0"/>
          </a:p>
          <a:p>
            <a:pPr lvl="1"/>
            <a:r>
              <a:rPr lang="zh-CN" altLang="zh-CN" dirty="0"/>
              <a:t>音频渠道：网易云音乐、虾米等音乐社区</a:t>
            </a:r>
            <a:endParaRPr lang="en-US" altLang="zh-CN" sz="1000" dirty="0"/>
          </a:p>
          <a:p>
            <a:pPr lvl="1"/>
            <a:r>
              <a:rPr lang="zh-CN" altLang="zh-CN" dirty="0"/>
              <a:t>短视频运营：抖音、微视、快手等合作和推广 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C0256A4D-5460-764E-AED7-1FB5C10F5B2E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481308"/>
            <a:ext cx="8580000" cy="0"/>
          </a:xfrm>
        </p:spPr>
      </p:sp>
    </p:spTree>
    <p:extLst>
      <p:ext uri="{BB962C8B-B14F-4D97-AF65-F5344CB8AC3E}">
        <p14:creationId xmlns:p14="http://schemas.microsoft.com/office/powerpoint/2010/main" val="160603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5A455-3A69-C94A-A355-68269D10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形成更丰富的产品矩阵</a:t>
            </a:r>
          </a:p>
        </p:txBody>
      </p:sp>
      <p:graphicFrame>
        <p:nvGraphicFramePr>
          <p:cNvPr id="4" name="图表 1">
            <a:extLst>
              <a:ext uri="{FF2B5EF4-FFF2-40B4-BE49-F238E27FC236}">
                <a16:creationId xmlns:a16="http://schemas.microsoft.com/office/drawing/2014/main" id="{0FC9A49F-71F3-B04E-87DE-954173368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187272"/>
              </p:ext>
            </p:extLst>
          </p:nvPr>
        </p:nvGraphicFramePr>
        <p:xfrm>
          <a:off x="661988" y="1260475"/>
          <a:ext cx="8580437" cy="4859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604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商业模式一：</a:t>
            </a:r>
            <a:r>
              <a:rPr kumimoji="1" lang="en-US" altLang="zh-CN" dirty="0"/>
              <a:t>C</a:t>
            </a:r>
            <a:r>
              <a:rPr kumimoji="1" lang="zh-CN" altLang="en-US" dirty="0"/>
              <a:t>端用户音频付费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49095" y="1231533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心潮减压付费用户量及付费用户占比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5169024" y="1168915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付费用户量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1" name="图片占位符 20"/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3BA6789-7E71-AD48-ACC2-8BA9B0567D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AFFC0F-21D8-564C-8E6D-AFE9223E2B05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4989899" y="1747825"/>
            <a:ext cx="4666809" cy="2185890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rcRect t="11794" b="-12086"/>
          <a:stretch/>
        </p:blipFill>
        <p:spPr>
          <a:xfrm>
            <a:off x="350166" y="1636673"/>
            <a:ext cx="4601908" cy="2540420"/>
          </a:xfrm>
          <a:prstGeom prst="rect">
            <a:avLst/>
          </a:prstGeom>
        </p:spPr>
      </p:pic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4281EDD9-DBB0-A64B-B63F-6F5F9D660981}"/>
              </a:ext>
            </a:extLst>
          </p:cNvPr>
          <p:cNvSpPr txBox="1">
            <a:spLocks/>
          </p:cNvSpPr>
          <p:nvPr/>
        </p:nvSpPr>
        <p:spPr>
          <a:xfrm>
            <a:off x="649095" y="4313898"/>
            <a:ext cx="8681608" cy="1707389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心潮减压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：目前有</a:t>
            </a:r>
            <a:r>
              <a:rPr kumimoji="1" lang="en-US" altLang="zh-CN" sz="1400" dirty="0"/>
              <a:t>47 </a:t>
            </a:r>
            <a:r>
              <a:rPr kumimoji="1" lang="zh-CN" altLang="en-US" sz="1400" dirty="0"/>
              <a:t>个收费音频，单个解锁价格在 </a:t>
            </a:r>
            <a:r>
              <a:rPr kumimoji="1" lang="en-US" altLang="zh-CN" sz="1400" dirty="0"/>
              <a:t>0.99-25 </a:t>
            </a:r>
            <a:r>
              <a:rPr kumimoji="1" lang="zh-CN" altLang="en-US" sz="1400" dirty="0"/>
              <a:t>元之间，</a:t>
            </a:r>
            <a:r>
              <a:rPr kumimoji="1" lang="en-US" altLang="zh-CN" sz="1400" dirty="0"/>
              <a:t>90%</a:t>
            </a:r>
            <a:r>
              <a:rPr kumimoji="1" lang="zh-CN" altLang="en-US" sz="1400" dirty="0"/>
              <a:t>为 </a:t>
            </a:r>
            <a:r>
              <a:rPr kumimoji="1" lang="en-US" altLang="zh-CN" sz="1400" dirty="0"/>
              <a:t>1.99- 12 </a:t>
            </a:r>
            <a:r>
              <a:rPr kumimoji="1" lang="zh-CN" altLang="en-US" sz="1400" dirty="0"/>
              <a:t>元。分成比例：在安卓平台上无需分成，在 </a:t>
            </a:r>
            <a:r>
              <a:rPr kumimoji="1" lang="en-US" altLang="zh-CN" sz="1400" dirty="0"/>
              <a:t>iOS </a:t>
            </a:r>
            <a:r>
              <a:rPr kumimoji="1" lang="zh-CN" altLang="en-US" sz="1400" dirty="0"/>
              <a:t>平台上小睡眠分成 </a:t>
            </a:r>
            <a:r>
              <a:rPr kumimoji="1" lang="en-US" altLang="zh-CN" sz="1400" dirty="0"/>
              <a:t>70%</a:t>
            </a:r>
            <a:r>
              <a:rPr kumimoji="1" lang="zh-CN" altLang="en-US" sz="1400" dirty="0"/>
              <a:t>。  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华为小睡眠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：用户需付费</a:t>
            </a:r>
            <a:r>
              <a:rPr kumimoji="1" lang="en-US" altLang="zh-CN" sz="1400" dirty="0"/>
              <a:t>10</a:t>
            </a:r>
            <a:r>
              <a:rPr kumimoji="1" lang="zh-CN" altLang="en-US" sz="1400" dirty="0"/>
              <a:t>元下载，分成比例：小睡眠</a:t>
            </a:r>
            <a:r>
              <a:rPr kumimoji="1" lang="en-US" altLang="zh-CN" sz="1400" dirty="0"/>
              <a:t>6.9</a:t>
            </a:r>
            <a:r>
              <a:rPr kumimoji="1" lang="zh-CN" altLang="en-US" sz="1400" dirty="0"/>
              <a:t>元，华为</a:t>
            </a:r>
            <a:r>
              <a:rPr kumimoji="1" lang="en-US" altLang="zh-CN" sz="1400" dirty="0"/>
              <a:t>3.1</a:t>
            </a:r>
            <a:r>
              <a:rPr kumimoji="1" lang="zh-CN" altLang="en-US" sz="1400" dirty="0"/>
              <a:t>元。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小睡眠小程序音频解锁，单条音频</a:t>
            </a:r>
            <a:r>
              <a:rPr kumimoji="1" lang="en-US" altLang="zh-CN" sz="1400" dirty="0"/>
              <a:t>0.99-3.99 </a:t>
            </a:r>
            <a:r>
              <a:rPr kumimoji="1" lang="zh-CN" altLang="en-US" sz="1400" dirty="0"/>
              <a:t>元人民币，不需要分成。由于微信在 </a:t>
            </a:r>
            <a:r>
              <a:rPr kumimoji="1" lang="en-US" altLang="zh-CN" sz="1400" dirty="0"/>
              <a:t>2018 </a:t>
            </a:r>
            <a:r>
              <a:rPr kumimoji="1" lang="zh-CN" altLang="en-US" sz="1400" dirty="0"/>
              <a:t>年 </a:t>
            </a:r>
            <a:r>
              <a:rPr kumimoji="1" lang="en-US" altLang="zh-CN" sz="1400" dirty="0"/>
              <a:t>4 </a:t>
            </a:r>
            <a:r>
              <a:rPr kumimoji="1" lang="zh-CN" altLang="en-US" sz="1400" dirty="0"/>
              <a:t>月叫停了小程序上的虚拟物品支付，故目前小程序内购已暂停。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/>
              <a:t>2017</a:t>
            </a:r>
            <a:r>
              <a:rPr kumimoji="1" lang="zh-CN" altLang="en-US" sz="1400" dirty="0"/>
              <a:t>年全年，心潮减压音频付费收入</a:t>
            </a:r>
            <a:r>
              <a:rPr kumimoji="1" lang="en-US" altLang="zh-CN" sz="1400" dirty="0"/>
              <a:t>521</a:t>
            </a:r>
            <a:r>
              <a:rPr kumimoji="1" lang="zh-CN" altLang="en-US" sz="1400" dirty="0"/>
              <a:t>万，小睡眠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</a:t>
            </a:r>
            <a:r>
              <a:rPr kumimoji="1" lang="en-US" altLang="zh-CN" sz="1400" dirty="0"/>
              <a:t>54</a:t>
            </a:r>
            <a:r>
              <a:rPr kumimoji="1" lang="zh-CN" altLang="en-US" sz="1400" dirty="0"/>
              <a:t>万，小程序音频付费</a:t>
            </a:r>
            <a:r>
              <a:rPr kumimoji="1" lang="en-US" altLang="zh-CN" sz="1400" dirty="0"/>
              <a:t>85</a:t>
            </a:r>
            <a:r>
              <a:rPr kumimoji="1" lang="zh-CN" altLang="en-US" sz="1400" dirty="0"/>
              <a:t>万，总计音频付费收入</a:t>
            </a:r>
            <a:r>
              <a:rPr kumimoji="1" lang="en-US" altLang="zh-CN" sz="1400" dirty="0"/>
              <a:t>660</a:t>
            </a:r>
            <a:r>
              <a:rPr kumimoji="1" lang="zh-CN" altLang="en-US" sz="1400" dirty="0"/>
              <a:t>万。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>
                <a:highlight>
                  <a:srgbClr val="FFFF00"/>
                </a:highlight>
              </a:rPr>
              <a:t>2018</a:t>
            </a:r>
            <a:r>
              <a:rPr kumimoji="1" lang="zh-CN" altLang="en-US" sz="1400" dirty="0">
                <a:highlight>
                  <a:srgbClr val="FFFF00"/>
                </a:highlight>
              </a:rPr>
              <a:t>年</a:t>
            </a:r>
            <a:r>
              <a:rPr kumimoji="1" lang="en-US" altLang="zh-CN" sz="1400" dirty="0">
                <a:highlight>
                  <a:srgbClr val="FFFF00"/>
                </a:highlight>
              </a:rPr>
              <a:t>1-8</a:t>
            </a:r>
            <a:r>
              <a:rPr kumimoji="1" lang="zh-CN" altLang="en-US" sz="1400" dirty="0">
                <a:highlight>
                  <a:srgbClr val="FFFF00"/>
                </a:highlight>
              </a:rPr>
              <a:t>月，</a:t>
            </a:r>
            <a:endParaRPr kumimoji="1" lang="en-US" altLang="zh-CN" sz="1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58250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6445" y="1837882"/>
            <a:ext cx="4472579" cy="2101516"/>
          </a:xfrm>
        </p:spPr>
        <p:txBody>
          <a:bodyPr/>
          <a:lstStyle/>
          <a:p>
            <a:r>
              <a:rPr lang="zh-CN" altLang="en-US" sz="1400" b="1" dirty="0"/>
              <a:t>案例：出门问问音响开屏广告</a:t>
            </a:r>
            <a:endParaRPr lang="en-US" altLang="zh-CN" sz="1400" b="1" dirty="0"/>
          </a:p>
          <a:p>
            <a:r>
              <a:rPr lang="en-US" altLang="zh-CN" sz="1400" dirty="0"/>
              <a:t>DAU196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1056</a:t>
            </a:r>
            <a:r>
              <a:rPr lang="zh-CN" altLang="en-US" sz="1400" dirty="0"/>
              <a:t>万，展示次数</a:t>
            </a:r>
            <a:r>
              <a:rPr lang="en-US" altLang="zh-CN" sz="1400" dirty="0"/>
              <a:t>993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219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775</a:t>
            </a:r>
            <a:r>
              <a:rPr lang="zh-CN" altLang="en-US" sz="1400" dirty="0"/>
              <a:t>万次。</a:t>
            </a:r>
            <a:endParaRPr lang="en-US" altLang="zh-CN" sz="1400" dirty="0"/>
          </a:p>
          <a:p>
            <a:r>
              <a:rPr lang="zh-CN" altLang="en-US" sz="1400" dirty="0"/>
              <a:t>总点击 </a:t>
            </a:r>
            <a:r>
              <a:rPr lang="en-US" altLang="zh-CN" sz="1400" dirty="0"/>
              <a:t>22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17</a:t>
            </a:r>
            <a:r>
              <a:rPr lang="zh-CN" altLang="en-US" sz="1400" dirty="0"/>
              <a:t>万次</a:t>
            </a:r>
            <a:r>
              <a:rPr lang="en-US" altLang="zh-CN" sz="1400" dirty="0"/>
              <a:t> (</a:t>
            </a:r>
            <a:r>
              <a:rPr lang="zh-CN" altLang="en-US" sz="1400" dirty="0"/>
              <a:t>剔除短时间重复点击、剔除短时间驻留跳转页面</a:t>
            </a:r>
            <a:r>
              <a:rPr lang="en-US" altLang="zh-CN" sz="1400" dirty="0"/>
              <a:t>)</a:t>
            </a:r>
            <a:r>
              <a:rPr lang="zh-CN" altLang="en-US" sz="1400" dirty="0"/>
              <a:t>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1.7%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8.6</a:t>
            </a:r>
            <a:r>
              <a:rPr lang="zh-CN" altLang="en-US" sz="1400" dirty="0"/>
              <a:t>万广告价值，置换 </a:t>
            </a:r>
            <a:r>
              <a:rPr lang="en-US" altLang="zh-CN" sz="1400" dirty="0"/>
              <a:t>170 </a:t>
            </a:r>
            <a:r>
              <a:rPr lang="zh-CN" altLang="en-US" sz="1400" dirty="0"/>
              <a:t>台出门问问智能音箱（</a:t>
            </a:r>
            <a:r>
              <a:rPr lang="en-US" altLang="zh-CN" sz="1400" dirty="0"/>
              <a:t>499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台）。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429109-C8CE-C344-971A-2AD7EA00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57" y="1815871"/>
            <a:ext cx="2131612" cy="3845377"/>
          </a:xfrm>
          <a:prstGeom prst="rect">
            <a:avLst/>
          </a:prstGeom>
        </p:spPr>
      </p:pic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CA19DF85-01C1-8A47-A90F-C0CF0D20FA48}"/>
              </a:ext>
            </a:extLst>
          </p:cNvPr>
          <p:cNvSpPr txBox="1">
            <a:spLocks/>
          </p:cNvSpPr>
          <p:nvPr/>
        </p:nvSpPr>
        <p:spPr>
          <a:xfrm>
            <a:off x="707732" y="4581128"/>
            <a:ext cx="4477050" cy="210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案例：华为手环开屏广告</a:t>
            </a:r>
          </a:p>
          <a:p>
            <a:r>
              <a:rPr lang="en-US" altLang="zh-CN" sz="1400" dirty="0"/>
              <a:t>DAU103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560</a:t>
            </a:r>
            <a:r>
              <a:rPr lang="zh-CN" altLang="en-US" sz="1400" dirty="0"/>
              <a:t>万次，展示次数</a:t>
            </a:r>
            <a:r>
              <a:rPr lang="en-US" altLang="zh-CN" sz="1400" dirty="0"/>
              <a:t>532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111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420</a:t>
            </a:r>
            <a:r>
              <a:rPr lang="zh-CN" altLang="en-US" sz="1400" dirty="0"/>
              <a:t>万次。</a:t>
            </a:r>
          </a:p>
          <a:p>
            <a:r>
              <a:rPr lang="zh-CN" altLang="en-US" sz="1400" dirty="0"/>
              <a:t>获得总点击 </a:t>
            </a:r>
            <a:r>
              <a:rPr lang="en-US" altLang="zh-CN" sz="1400" dirty="0"/>
              <a:t>14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11.5</a:t>
            </a:r>
            <a:r>
              <a:rPr lang="zh-CN" altLang="en-US" sz="1400" dirty="0"/>
              <a:t>万次 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2.2%</a:t>
            </a:r>
            <a:r>
              <a:rPr lang="zh-CN" altLang="en-US" sz="1400" dirty="0"/>
              <a:t>。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5.75</a:t>
            </a:r>
            <a:r>
              <a:rPr lang="zh-CN" altLang="en-US" sz="1400" dirty="0"/>
              <a:t>万广告价值，置换为华为手环。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7">
            <a:extLst>
              <a:ext uri="{FF2B5EF4-FFF2-40B4-BE49-F238E27FC236}">
                <a16:creationId xmlns:a16="http://schemas.microsoft.com/office/drawing/2014/main" id="{6636A99C-7520-0649-9B2F-D651FF988E93}"/>
              </a:ext>
            </a:extLst>
          </p:cNvPr>
          <p:cNvSpPr txBox="1">
            <a:spLocks/>
          </p:cNvSpPr>
          <p:nvPr/>
        </p:nvSpPr>
        <p:spPr>
          <a:xfrm>
            <a:off x="691974" y="1085041"/>
            <a:ext cx="8580000" cy="66674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i="0" dirty="0"/>
              <a:t>小睡眠尚未开发广告位，进行的广告测试主要是以小睡眠</a:t>
            </a:r>
            <a:r>
              <a:rPr lang="en-US" altLang="zh-CN" sz="1200" i="0" dirty="0"/>
              <a:t>App</a:t>
            </a:r>
            <a:r>
              <a:rPr lang="zh-CN" altLang="en-US" sz="1200" i="0" dirty="0"/>
              <a:t>的开屏广告为主 ，潜在广告主为大睡眠产业相关产品，健康类产业相关产品、家居生活类产品、智能硬件类产品。</a:t>
            </a:r>
          </a:p>
          <a:p>
            <a:endParaRPr kumimoji="1" lang="zh-CN" altLang="en-US" dirty="0"/>
          </a:p>
        </p:txBody>
      </p:sp>
      <p:pic>
        <p:nvPicPr>
          <p:cNvPr id="8" name="图片 7" descr="C:\Users\byj03\AppData\Local\Temp\WeChat Files\357582010680745622.jpg">
            <a:extLst>
              <a:ext uri="{FF2B5EF4-FFF2-40B4-BE49-F238E27FC236}">
                <a16:creationId xmlns:a16="http://schemas.microsoft.com/office/drawing/2014/main" id="{F8850106-D99A-4E1D-AEC4-9883CB524F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96" y="1859893"/>
            <a:ext cx="1872208" cy="3801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87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A425D-21FD-9D48-A0FA-0A3F95C7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DF3DF0-7607-0241-8FC2-154A39C992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8502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广告收入测算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61EF7AB-0755-B243-AF43-73683BEA9C2F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18" y="1338077"/>
            <a:ext cx="8410638" cy="2858557"/>
          </a:xfrm>
          <a:prstGeom prst="rect">
            <a:avLst/>
          </a:prstGeom>
        </p:spPr>
      </p:pic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F50BA92-B2C4-7848-9DD6-E6621F0D08E2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7290"/>
            <a:ext cx="8580000" cy="0"/>
          </a:xfrm>
        </p:spPr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DDB5B3-4D72-394D-B357-07A591CB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99" y="4365104"/>
            <a:ext cx="841063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6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商业模式二：广告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小睡眠小程序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小睡眠小程序音频位广告测试</a:t>
            </a:r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9" y="1914827"/>
            <a:ext cx="4218874" cy="2378270"/>
          </a:xfrm>
        </p:spPr>
        <p:txBody>
          <a:bodyPr/>
          <a:lstStyle/>
          <a:p>
            <a:r>
              <a:rPr lang="zh-CN" altLang="en-US" sz="1400" b="1" dirty="0"/>
              <a:t>案例：丁香医生小程序</a:t>
            </a:r>
            <a:endParaRPr lang="en-US" altLang="zh-CN" sz="1400" b="1" dirty="0"/>
          </a:p>
          <a:p>
            <a:r>
              <a:rPr lang="zh-CN" altLang="en-US" sz="1400" dirty="0"/>
              <a:t>广告位：音频列表第一排第 </a:t>
            </a:r>
            <a:r>
              <a:rPr lang="en-US" altLang="zh-CN" sz="1400" dirty="0"/>
              <a:t>4 </a:t>
            </a:r>
            <a:r>
              <a:rPr lang="zh-CN" altLang="en-US" sz="1400" dirty="0"/>
              <a:t>位及推荐页面</a:t>
            </a:r>
            <a:endParaRPr lang="en-US" altLang="zh-CN" sz="1400" dirty="0"/>
          </a:p>
          <a:p>
            <a:r>
              <a:rPr lang="zh-CN" altLang="en-US" sz="1400" dirty="0"/>
              <a:t>小程序</a:t>
            </a:r>
            <a:r>
              <a:rPr lang="en-US" altLang="zh-CN" sz="1400" dirty="0"/>
              <a:t>DAU50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天</a:t>
            </a:r>
            <a:r>
              <a:rPr lang="en-US" altLang="zh-CN" sz="1400" dirty="0"/>
              <a:t>600</a:t>
            </a:r>
            <a:r>
              <a:rPr lang="zh-CN" altLang="en-US" sz="1400" dirty="0"/>
              <a:t>万次展示，</a:t>
            </a:r>
            <a:endParaRPr lang="en-US" altLang="zh-CN" sz="1400" dirty="0"/>
          </a:p>
          <a:p>
            <a:r>
              <a:rPr lang="zh-CN" altLang="en-US" sz="1400" dirty="0"/>
              <a:t>有效点击 </a:t>
            </a:r>
            <a:r>
              <a:rPr lang="en-US" altLang="zh-CN" sz="1400" dirty="0"/>
              <a:t>15</a:t>
            </a:r>
            <a:r>
              <a:rPr lang="zh-CN" altLang="en-US" sz="1400" dirty="0"/>
              <a:t>万次，展示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有效点击转化率：</a:t>
            </a:r>
            <a:r>
              <a:rPr lang="en-US" altLang="zh-CN" sz="1400" dirty="0"/>
              <a:t>3.75%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zh-CN" altLang="en-US" sz="1400" dirty="0"/>
              <a:t>获得用户授权 </a:t>
            </a:r>
            <a:r>
              <a:rPr lang="en-US" altLang="zh-CN" sz="1400" dirty="0"/>
              <a:t>74323</a:t>
            </a:r>
            <a:r>
              <a:rPr lang="zh-CN" altLang="en-US" sz="1400" dirty="0"/>
              <a:t>次 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7.6</a:t>
            </a:r>
            <a:r>
              <a:rPr lang="zh-CN" altLang="en-US" sz="1400" dirty="0"/>
              <a:t>万广告价值，置换丁香医生公众号软文推荐小睡眠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4C9B16-A7C1-6049-B476-AC932078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74" y="1772816"/>
            <a:ext cx="3096344" cy="26884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4352D5-AFF6-BA42-9438-8C46AF8C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5229200"/>
            <a:ext cx="8490873" cy="1296144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E13F373E-8D87-E34F-97F3-E74AABCECC85}"/>
              </a:ext>
            </a:extLst>
          </p:cNvPr>
          <p:cNvSpPr txBox="1">
            <a:spLocks/>
          </p:cNvSpPr>
          <p:nvPr/>
        </p:nvSpPr>
        <p:spPr>
          <a:xfrm>
            <a:off x="3728864" y="4908256"/>
            <a:ext cx="4218874" cy="29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/>
              <a:t>小程序广告收入测算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134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E8AF4-01E1-4642-B86B-E1844C74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商业模式三：与智能硬件公司合作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81D84E-342F-D94E-8737-75C1CA23A5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变现方案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383618-9C78-EB40-BC9B-E496DFDA781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zh-CN" altLang="en-US" dirty="0"/>
              <a:t>变现情况：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年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的智能硬件合作收入为</a:t>
            </a:r>
            <a:r>
              <a:rPr kumimoji="1" lang="en-US" altLang="zh-CN" dirty="0"/>
              <a:t>85</a:t>
            </a:r>
            <a:r>
              <a:rPr kumimoji="1" lang="zh-CN" altLang="en-US" dirty="0"/>
              <a:t>万，预计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年此部分收入为</a:t>
            </a:r>
            <a:r>
              <a:rPr kumimoji="1" lang="en-US" altLang="zh-CN" dirty="0"/>
              <a:t>280</a:t>
            </a:r>
            <a:r>
              <a:rPr kumimoji="1" lang="zh-CN" altLang="en-US" dirty="0"/>
              <a:t>万。</a:t>
            </a:r>
            <a:endParaRPr kumimoji="1" lang="en-US" altLang="zh-CN" dirty="0"/>
          </a:p>
          <a:p>
            <a:r>
              <a:rPr lang="zh-CN" altLang="en-US" dirty="0"/>
              <a:t>未来在服务授权费用、会员服务、音频付费下载分成等多个领域可变现，未来可按企业品牌和需要的服务深度提供服务包括：情绪、睡眠监测算法基础费与分析定制费</a:t>
            </a:r>
            <a:r>
              <a:rPr lang="en-US" altLang="zh-CN" dirty="0"/>
              <a:t>/</a:t>
            </a:r>
            <a:r>
              <a:rPr lang="zh-CN" altLang="en-US" dirty="0"/>
              <a:t>解决方案音频</a:t>
            </a:r>
            <a:r>
              <a:rPr lang="en-US" altLang="zh-CN" dirty="0"/>
              <a:t>/</a:t>
            </a:r>
            <a:r>
              <a:rPr lang="zh-CN" altLang="en-US" dirty="0"/>
              <a:t>解决方案定制打包购买。</a:t>
            </a:r>
            <a:endParaRPr lang="en-US" altLang="zh-CN" dirty="0"/>
          </a:p>
          <a:p>
            <a:r>
              <a:rPr kumimoji="1" lang="zh-CN" altLang="en-US" dirty="0"/>
              <a:t>目前正在进行的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合作：</a:t>
            </a:r>
            <a:endParaRPr kumimoji="1" lang="en-US" altLang="zh-CN" dirty="0"/>
          </a:p>
          <a:p>
            <a:pPr lvl="1"/>
            <a:r>
              <a:rPr lang="zh-CN" altLang="zh-CN" dirty="0"/>
              <a:t>奥佳华，国内最大按摩椅公司，</a:t>
            </a:r>
            <a:r>
              <a:rPr lang="zh-CN" altLang="en-US" dirty="0"/>
              <a:t>与小睡眠一同</a:t>
            </a:r>
            <a:r>
              <a:rPr lang="zh-CN" altLang="zh-CN" dirty="0"/>
              <a:t>挖掘</a:t>
            </a:r>
            <a:r>
              <a:rPr lang="zh-CN" altLang="en-US" dirty="0"/>
              <a:t>适合不同场景的（如午休场景、放松场景）按摩椅</a:t>
            </a:r>
            <a:r>
              <a:rPr lang="en-US" altLang="zh-CN" dirty="0"/>
              <a:t>+</a:t>
            </a:r>
            <a:r>
              <a:rPr lang="zh-CN" altLang="en-US" dirty="0"/>
              <a:t>音频，奥佳华按场景开发对小睡眠付费。</a:t>
            </a:r>
            <a:endParaRPr lang="en-US" altLang="zh-CN" dirty="0"/>
          </a:p>
          <a:p>
            <a:pPr lvl="1"/>
            <a:r>
              <a:rPr lang="zh-CN" altLang="zh-CN" dirty="0"/>
              <a:t>欧姆龙，世界最大血压计公司</a:t>
            </a:r>
            <a:r>
              <a:rPr lang="zh-CN" altLang="en-US" dirty="0"/>
              <a:t>，与小睡眠共同开发对调节血压有效果的音频内容。</a:t>
            </a:r>
            <a:endParaRPr lang="en-US" altLang="zh-CN" dirty="0"/>
          </a:p>
          <a:p>
            <a:pPr lvl="1"/>
            <a:r>
              <a:rPr lang="zh-CN" altLang="en-US" dirty="0"/>
              <a:t>其他如苏宁旗下小</a:t>
            </a:r>
            <a:r>
              <a:rPr lang="en-US" altLang="zh-CN" dirty="0" err="1"/>
              <a:t>biu</a:t>
            </a:r>
            <a:r>
              <a:rPr lang="zh-CN" altLang="en-US" dirty="0"/>
              <a:t>等其他硬件、一加手机、锤子手机及白色家电也在合作推进中。</a:t>
            </a:r>
            <a:endParaRPr lang="zh-CN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3505B-8BB1-DF4E-B02E-98F4417FC6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B6C3DC-0080-0942-8304-9B2A8BCD18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小睡眠与智能硬件的合作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9EC999-3ED0-5F4C-8277-3595558F56B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基于对智能音箱未来超级入口及智能音箱在睡眠场景重要性判断，为快速抢占睡眠市场，通过资源置换、品牌露出等合作方式，小睡眠与众多智能音箱厂商达成合作。目前大部分合作是没有现金收入的。</a:t>
            </a:r>
            <a:endParaRPr lang="en-US" altLang="zh-CN" dirty="0"/>
          </a:p>
          <a:p>
            <a:r>
              <a:rPr kumimoji="1" lang="zh-CN" altLang="en-US" dirty="0"/>
              <a:t>智能音箱等硬件设备可接入小睡眠</a:t>
            </a:r>
            <a:r>
              <a:rPr kumimoji="1" lang="en-US" altLang="zh-CN" dirty="0"/>
              <a:t>SDK</a:t>
            </a:r>
            <a:r>
              <a:rPr kumimoji="1" lang="zh-CN" altLang="en-US" dirty="0"/>
              <a:t>，小睡眠向其授权音频内容、情绪化测试算法。</a:t>
            </a:r>
            <a:endParaRPr kumimoji="1" lang="en-US" altLang="zh-CN" dirty="0"/>
          </a:p>
          <a:p>
            <a:r>
              <a:rPr kumimoji="1" lang="zh-CN" altLang="en-US" dirty="0"/>
              <a:t>覆盖率广：小睡眠的内容已经进入了市面上</a:t>
            </a:r>
            <a:r>
              <a:rPr kumimoji="1" lang="en-US" altLang="zh-CN" dirty="0"/>
              <a:t>90%</a:t>
            </a:r>
            <a:r>
              <a:rPr kumimoji="1" lang="zh-CN" altLang="en-US" dirty="0"/>
              <a:t>的智能音响设备，目前内容嵌入的智能音响有京东叮咚、小米小爱、腾讯听听、猎豹小豹、天猫精灵、出门问问、百度 </a:t>
            </a:r>
            <a:r>
              <a:rPr kumimoji="1" lang="en-US" altLang="zh-CN" dirty="0" err="1"/>
              <a:t>DuOS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Rokid</a:t>
            </a:r>
            <a:r>
              <a:rPr kumimoji="1" lang="zh-CN" altLang="en-US" dirty="0"/>
              <a:t>、出门问问、酷曼、语智、喜马拉雅等。</a:t>
            </a:r>
            <a:endParaRPr kumimoji="1" lang="en-US" altLang="zh-CN" dirty="0"/>
          </a:p>
          <a:p>
            <a:r>
              <a:rPr kumimoji="1" lang="zh-CN" altLang="en-US" dirty="0"/>
              <a:t>截至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月，智能音箱类产品调用小睡眠次数</a:t>
            </a:r>
            <a:r>
              <a:rPr kumimoji="1" lang="en-US" altLang="zh-CN" dirty="0"/>
              <a:t>600</a:t>
            </a:r>
            <a:r>
              <a:rPr kumimoji="1" lang="zh-CN" altLang="en-US" dirty="0"/>
              <a:t>万次。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D851DBE-D5AB-DD44-89F7-3BF469F9C0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8CF00BE-9BA9-B340-BBB2-B141B2CBF684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861024E-B415-4C49-8064-C39A8A7A7A1E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9292192D-75C3-1945-ADF3-3881839A1C2D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93C47DC-C51D-DD49-8476-446B0D79E14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</p:spTree>
    <p:extLst>
      <p:ext uri="{BB962C8B-B14F-4D97-AF65-F5344CB8AC3E}">
        <p14:creationId xmlns:p14="http://schemas.microsoft.com/office/powerpoint/2010/main" val="2752175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DD781-A36D-5F47-9964-12D4B1E0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后期商业变现方式探索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82443B-3ECB-6446-84F8-C757956A46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1.App</a:t>
            </a:r>
            <a:r>
              <a:rPr kumimoji="1" lang="zh-CN" altLang="en-US" dirty="0"/>
              <a:t>音频付费会员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048879-EFF6-C242-AECF-C000F0F0F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助眠类硬件（</a:t>
            </a:r>
            <a:r>
              <a:rPr kumimoji="1" lang="en-US" altLang="zh-CN" dirty="0"/>
              <a:t>ODM/OEM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5F263A-19F7-3143-91EF-E7D135FE6E17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10</a:t>
            </a:r>
            <a:r>
              <a:rPr kumimoji="1" lang="zh-CN" altLang="en-US" dirty="0"/>
              <a:t>月将推出小睡眠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付费会员，</a:t>
            </a:r>
            <a:r>
              <a:rPr kumimoji="1" lang="en-US" altLang="zh-CN" dirty="0"/>
              <a:t>36</a:t>
            </a:r>
            <a:r>
              <a:rPr kumimoji="1" lang="zh-CN" altLang="en-US" dirty="0"/>
              <a:t>元</a:t>
            </a:r>
            <a:r>
              <a:rPr kumimoji="1" lang="en-US" altLang="zh-CN" dirty="0"/>
              <a:t>/</a:t>
            </a:r>
            <a:r>
              <a:rPr kumimoji="1" lang="zh-CN" altLang="en-US" dirty="0"/>
              <a:t>月</a:t>
            </a:r>
            <a:endParaRPr kumimoji="1" lang="en-US" altLang="zh-CN" dirty="0"/>
          </a:p>
          <a:p>
            <a:r>
              <a:rPr kumimoji="1" lang="zh-CN" altLang="en-US" dirty="0">
                <a:highlight>
                  <a:srgbClr val="FFFF00"/>
                </a:highlight>
              </a:rPr>
              <a:t>会员权益待补充</a:t>
            </a:r>
            <a:r>
              <a:rPr kumimoji="1" lang="zh-CN" altLang="en-US" dirty="0"/>
              <a:t>：提供场景化的音频解决方案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提升睡眠质量改善脱发（从加拿大购买版权）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如何通过睡眠减肥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婴儿哄睡神器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3AAFA5-0778-3A4B-AB69-8FD882D34A00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助眠型音乐闹钟，提供睡前陪伴、改善睡眠、无痛唤醒等功能。</a:t>
            </a:r>
            <a:endParaRPr lang="en-US" altLang="zh-CN" dirty="0"/>
          </a:p>
          <a:p>
            <a:r>
              <a:rPr kumimoji="1" lang="zh-CN" altLang="en-US" dirty="0"/>
              <a:t>心率监测耳机：尝试与华为合作“华为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小睡眠”</a:t>
            </a:r>
            <a:r>
              <a:rPr lang="zh-CN" altLang="en-US" dirty="0"/>
              <a:t>双品牌耳机，双渠道销售，双</a:t>
            </a:r>
            <a:r>
              <a:rPr lang="en-US" altLang="zh-CN" dirty="0"/>
              <a:t>App</a:t>
            </a:r>
            <a:r>
              <a:rPr lang="zh-CN" altLang="en-US" dirty="0"/>
              <a:t>提供服务。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972DF6-31E9-1F46-A3AC-0E3F0C485B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4633DA5-6D55-F846-B752-4E0937DC9DEF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E02393D-9877-544D-B3F8-075C907A0D66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61506ADB-CF65-D14B-870D-85B5F183EB46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53B13123-E775-0240-972E-A44898AE351F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8D07B26-FD14-9246-A941-F38FC89B52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2434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市场分析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中国青年人群普遍存在睡眠问题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存在不同的睡眠问题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不同年龄人群睡眠问题占比及线上消费贡献占比</a:t>
            </a:r>
          </a:p>
        </p:txBody>
      </p:sp>
      <p:pic>
        <p:nvPicPr>
          <p:cNvPr id="34" name="内容占位符 33">
            <a:extLst>
              <a:ext uri="{FF2B5EF4-FFF2-40B4-BE49-F238E27FC236}">
                <a16:creationId xmlns:a16="http://schemas.microsoft.com/office/drawing/2014/main" id="{20768011-372D-5E48-9D5D-0A422C7FC01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64150" y="4299398"/>
            <a:ext cx="3978275" cy="1686617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CEE09C-9565-2648-9A0F-8043D45DC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2017</a:t>
            </a:r>
            <a:r>
              <a:rPr kumimoji="1" lang="zh-CN" altLang="en-US" dirty="0"/>
              <a:t>年互联网网民睡眠质量自我评价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2016-2017</a:t>
            </a:r>
            <a:r>
              <a:rPr kumimoji="1" lang="zh-CN" altLang="en-US" dirty="0"/>
              <a:t>年助眠产品客单价情况及增速</a:t>
            </a:r>
          </a:p>
        </p:txBody>
      </p:sp>
      <p:pic>
        <p:nvPicPr>
          <p:cNvPr id="33" name="内容占位符 32">
            <a:extLst>
              <a:ext uri="{FF2B5EF4-FFF2-40B4-BE49-F238E27FC236}">
                <a16:creationId xmlns:a16="http://schemas.microsoft.com/office/drawing/2014/main" id="{74F4976C-DE88-B34B-9271-70A797A94F61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3"/>
          <a:stretch>
            <a:fillRect/>
          </a:stretch>
        </p:blipFill>
        <p:spPr>
          <a:xfrm>
            <a:off x="661988" y="4454894"/>
            <a:ext cx="3978275" cy="1381974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F4F2D42-4298-6841-85E6-3B8D5D28656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8580000" cy="205007"/>
          </a:xfrm>
        </p:spPr>
        <p:txBody>
          <a:bodyPr/>
          <a:lstStyle/>
          <a:p>
            <a:r>
              <a:rPr lang="zh-CN" altLang="en-US" dirty="0"/>
              <a:t>中国青年人群体的睡眠状况亦不容乐观。基于</a:t>
            </a:r>
            <a:r>
              <a:rPr lang="en-US" altLang="zh-CN" dirty="0"/>
              <a:t>《2017 </a:t>
            </a:r>
            <a:r>
              <a:rPr lang="zh-CN" altLang="en-US" dirty="0"/>
              <a:t>中国青年睡眠现状报告</a:t>
            </a:r>
            <a:r>
              <a:rPr lang="en-US" altLang="zh-CN" dirty="0"/>
              <a:t>》 </a:t>
            </a:r>
            <a:r>
              <a:rPr lang="zh-CN" altLang="en-US" dirty="0"/>
              <a:t>的数据，在 </a:t>
            </a:r>
            <a:r>
              <a:rPr lang="en-US" altLang="zh-CN" dirty="0"/>
              <a:t>6 </a:t>
            </a:r>
            <a:r>
              <a:rPr lang="zh-CN" altLang="en-US" dirty="0"/>
              <a:t>万人</a:t>
            </a:r>
            <a:r>
              <a:rPr lang="en-US" altLang="zh-CN" dirty="0"/>
              <a:t>(10 </a:t>
            </a:r>
            <a:r>
              <a:rPr lang="zh-CN" altLang="en-US" dirty="0"/>
              <a:t>岁至 </a:t>
            </a:r>
            <a:r>
              <a:rPr lang="en-US" altLang="zh-CN" dirty="0"/>
              <a:t>45 </a:t>
            </a:r>
            <a:r>
              <a:rPr lang="zh-CN" altLang="en-US" dirty="0"/>
              <a:t>岁</a:t>
            </a:r>
            <a:r>
              <a:rPr lang="en-US" altLang="zh-CN" dirty="0"/>
              <a:t>)</a:t>
            </a:r>
            <a:r>
              <a:rPr lang="zh-CN" altLang="en-US" dirty="0"/>
              <a:t>中，从整体的睡眠状况来看，</a:t>
            </a:r>
            <a:r>
              <a:rPr lang="en-US" altLang="zh-CN" dirty="0"/>
              <a:t>76%</a:t>
            </a:r>
            <a:r>
              <a:rPr lang="zh-CN" altLang="en-US" dirty="0"/>
              <a:t>的受访者表 示入睡困难，其中超过 </a:t>
            </a:r>
            <a:r>
              <a:rPr lang="en-US" altLang="zh-CN" dirty="0"/>
              <a:t>13%</a:t>
            </a:r>
            <a:r>
              <a:rPr lang="zh-CN" altLang="en-US" dirty="0"/>
              <a:t>的人甚至感觉处在痛苦状态。 </a:t>
            </a:r>
          </a:p>
          <a:p>
            <a:endParaRPr kumimoji="1"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F98BD91-B7C8-FF4F-BAF7-3F3818D1A3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32520" y="6525345"/>
            <a:ext cx="2160240" cy="144016"/>
          </a:xfrm>
        </p:spPr>
        <p:txBody>
          <a:bodyPr/>
          <a:lstStyle/>
          <a:p>
            <a:r>
              <a:rPr kumimoji="1" lang="zh-CN" altLang="en-US" dirty="0"/>
              <a:t>  数据来源：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中国互联网网民白皮书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3978000" cy="250283"/>
          </a:xfrm>
        </p:spPr>
        <p:txBody>
          <a:bodyPr/>
          <a:lstStyle/>
          <a:p>
            <a:r>
              <a:rPr kumimoji="1" lang="zh-CN" altLang="en-US" dirty="0"/>
              <a:t>在睡眠产品消费上，超过</a:t>
            </a:r>
            <a:r>
              <a:rPr kumimoji="1" lang="en-US" altLang="zh-CN" dirty="0"/>
              <a:t>50%</a:t>
            </a:r>
            <a:r>
              <a:rPr kumimoji="1" lang="zh-CN" altLang="en-US" dirty="0"/>
              <a:t>的消费者客单价在</a:t>
            </a:r>
            <a:r>
              <a:rPr kumimoji="1" lang="en-US" altLang="zh-CN" dirty="0"/>
              <a:t>50</a:t>
            </a:r>
            <a:r>
              <a:rPr kumimoji="1" lang="zh-CN" altLang="en-US" dirty="0"/>
              <a:t>元以下，客单价</a:t>
            </a:r>
            <a:r>
              <a:rPr kumimoji="1" lang="en-US" altLang="zh-CN" dirty="0"/>
              <a:t>50-300</a:t>
            </a:r>
            <a:r>
              <a:rPr kumimoji="1" lang="zh-CN" altLang="en-US" dirty="0"/>
              <a:t>元的人群增速最快。眼罩、耳塞、足贴是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最受欢迎助眠产品</a:t>
            </a:r>
            <a:r>
              <a:rPr kumimoji="1" lang="en-US" altLang="zh-CN" dirty="0"/>
              <a:t>TOP3</a:t>
            </a:r>
            <a:r>
              <a:rPr kumimoji="1" lang="zh-CN" altLang="en-US" dirty="0"/>
              <a:t>。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3713295" cy="153987"/>
          </a:xfrm>
        </p:spPr>
        <p:txBody>
          <a:bodyPr/>
          <a:lstStyle/>
          <a:p>
            <a:r>
              <a:rPr kumimoji="1" lang="en-US" altLang="zh-CN" dirty="0"/>
              <a:t>90</a:t>
            </a:r>
            <a:r>
              <a:rPr kumimoji="1" lang="zh-CN" altLang="en-US" dirty="0"/>
              <a:t>后中超过</a:t>
            </a:r>
            <a:r>
              <a:rPr kumimoji="1" lang="en-US" altLang="zh-CN" dirty="0"/>
              <a:t>6</a:t>
            </a:r>
            <a:r>
              <a:rPr kumimoji="1" lang="zh-CN" altLang="en-US" dirty="0"/>
              <a:t>成的人有睡眠问题，对助眠产品的线上消费贡献最大。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4D563270-28C2-0346-89BE-E17B38757CC4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F629554-53E3-4440-80FA-52E7AEE1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289" y="1746153"/>
            <a:ext cx="2952328" cy="1747998"/>
          </a:xfrm>
          <a:prstGeom prst="rect">
            <a:avLst/>
          </a:prstGeom>
        </p:spPr>
      </p:pic>
      <p:sp>
        <p:nvSpPr>
          <p:cNvPr id="29" name="内容占位符 28">
            <a:extLst>
              <a:ext uri="{FF2B5EF4-FFF2-40B4-BE49-F238E27FC236}">
                <a16:creationId xmlns:a16="http://schemas.microsoft.com/office/drawing/2014/main" id="{C84A6572-2D09-4346-B29A-4D4BAFFDBF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4F9ACFE-1B22-A643-BFA2-A7B64774D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072" y="1724004"/>
            <a:ext cx="3226809" cy="204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78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中国睡眠市场达</a:t>
            </a:r>
            <a:r>
              <a:rPr kumimoji="1" lang="en-US" altLang="zh-CN" dirty="0"/>
              <a:t>3700</a:t>
            </a:r>
            <a:r>
              <a:rPr kumimoji="1" lang="zh-CN" altLang="en-US" dirty="0"/>
              <a:t>亿规模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全球睡眠健康产业规模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中国睡眠健康产业规模（亿元）</a:t>
            </a:r>
            <a:r>
              <a:rPr kumimoji="1" lang="en-US" altLang="zh-CN" dirty="0"/>
              <a:t>-2015</a:t>
            </a:r>
            <a:r>
              <a:rPr kumimoji="1" lang="zh-CN" altLang="en-US" dirty="0"/>
              <a:t>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33BB1A-399E-9049-8979-440F80495B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en-US" altLang="zh-CN" dirty="0"/>
              <a:t>2015</a:t>
            </a:r>
            <a:r>
              <a:rPr kumimoji="1" lang="zh-CN" altLang="en-US" dirty="0"/>
              <a:t>年全球睡眠市场达</a:t>
            </a:r>
            <a:r>
              <a:rPr kumimoji="1" lang="en-US" altLang="zh-CN" dirty="0"/>
              <a:t>2540</a:t>
            </a:r>
            <a:r>
              <a:rPr kumimoji="1" lang="zh-CN" altLang="en-US" dirty="0"/>
              <a:t>亿美金规模。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24" name="内容占位符 23">
            <a:extLst>
              <a:ext uri="{FF2B5EF4-FFF2-40B4-BE49-F238E27FC236}">
                <a16:creationId xmlns:a16="http://schemas.microsoft.com/office/drawing/2014/main" id="{B162A7CF-9227-2647-822A-AFEE1ADB93A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69024" y="4187094"/>
            <a:ext cx="4266032" cy="2112731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04766F1-95CA-2F4F-AD2D-06033B35CB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7056" y="6386330"/>
            <a:ext cx="3978000" cy="199603"/>
          </a:xfrm>
        </p:spPr>
        <p:txBody>
          <a:bodyPr/>
          <a:lstStyle/>
          <a:p>
            <a:r>
              <a:rPr lang="zh-CN" altLang="en-US" dirty="0"/>
              <a:t>根据产 业信息网估计，</a:t>
            </a:r>
            <a:r>
              <a:rPr lang="en-US" altLang="zh-CN" dirty="0"/>
              <a:t>2015 </a:t>
            </a:r>
            <a:r>
              <a:rPr lang="zh-CN" altLang="en-US" dirty="0"/>
              <a:t>年我国睡眠产业市场容量已经达到 </a:t>
            </a:r>
            <a:r>
              <a:rPr lang="en-US" altLang="zh-CN" dirty="0"/>
              <a:t>2114 </a:t>
            </a:r>
            <a:r>
              <a:rPr lang="zh-CN" altLang="en-US" dirty="0"/>
              <a:t>亿元 </a:t>
            </a:r>
          </a:p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全球睡眠健康市场概况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5096" y="3008606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睡眠产业图谱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B45E0D9-6A79-3942-A7D6-87900484D8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5096" y="1833379"/>
            <a:ext cx="3978000" cy="752407"/>
          </a:xfrm>
        </p:spPr>
        <p:txBody>
          <a:bodyPr/>
          <a:lstStyle/>
          <a:p>
            <a:r>
              <a:rPr kumimoji="1" lang="zh-CN" altLang="en-US" dirty="0"/>
              <a:t>美国：失眠发生率高达</a:t>
            </a:r>
            <a:r>
              <a:rPr kumimoji="1" lang="en-US" altLang="zh-CN" dirty="0"/>
              <a:t>50%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日本：东京人均睡眠时间不足</a:t>
            </a:r>
            <a:r>
              <a:rPr kumimoji="1" lang="en-US" altLang="zh-CN" dirty="0"/>
              <a:t>6</a:t>
            </a:r>
            <a:r>
              <a:rPr kumimoji="1" lang="zh-CN" altLang="en-US" dirty="0"/>
              <a:t>小时，在全世界发达国家城市中最短。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AB4094CB-E39A-0647-8332-594E651678D7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4"/>
          <a:stretch>
            <a:fillRect/>
          </a:stretch>
        </p:blipFill>
        <p:spPr>
          <a:xfrm>
            <a:off x="662120" y="3706063"/>
            <a:ext cx="1745264" cy="2376264"/>
          </a:xfrm>
          <a:prstGeom prst="rect">
            <a:avLst/>
          </a:prstGeom>
        </p:spPr>
      </p:pic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20" y="3356992"/>
            <a:ext cx="3978000" cy="0"/>
          </a:xfrm>
        </p:spPr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02D06F-375B-D54A-97C8-73203DCAE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120" y="1987501"/>
            <a:ext cx="3978000" cy="1774764"/>
          </a:xfrm>
          <a:prstGeom prst="rect">
            <a:avLst/>
          </a:prstGeom>
        </p:spPr>
      </p:pic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FFF8FE2E-9B60-A148-BD44-D68C9EB53B45}"/>
              </a:ext>
            </a:extLst>
          </p:cNvPr>
          <p:cNvSpPr txBox="1">
            <a:spLocks/>
          </p:cNvSpPr>
          <p:nvPr/>
        </p:nvSpPr>
        <p:spPr>
          <a:xfrm>
            <a:off x="2624096" y="3715053"/>
            <a:ext cx="2112880" cy="236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睡眠健康产业可划分为四大类。分别为睡眠保健品、睡眠药物、睡眠用品、睡眠服务四大领域。</a:t>
            </a:r>
            <a:endParaRPr lang="en-US" altLang="zh-CN" dirty="0"/>
          </a:p>
          <a:p>
            <a:r>
              <a:rPr lang="en-US" altLang="zh-CN" dirty="0"/>
              <a:t>2007-2015</a:t>
            </a:r>
            <a:r>
              <a:rPr lang="zh-CN" altLang="zh-CN" dirty="0"/>
              <a:t>年，我国睡眠健康产业年均增长率达到</a:t>
            </a:r>
            <a:r>
              <a:rPr lang="en-US" altLang="zh-CN" dirty="0"/>
              <a:t>16.2%</a:t>
            </a:r>
            <a:r>
              <a:rPr lang="zh-CN" altLang="zh-CN" dirty="0"/>
              <a:t>。就各个细分领域而言，包括心理咨询在内的睡眠服务领域增长最快，其复合增长率达到</a:t>
            </a:r>
            <a:r>
              <a:rPr lang="en-US" altLang="zh-CN" dirty="0"/>
              <a:t>25%</a:t>
            </a:r>
            <a:r>
              <a:rPr lang="zh-CN" altLang="zh-CN" dirty="0"/>
              <a:t>，但行业整体规模较小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睡眠产品在国内一二线城市渗透率达</a:t>
            </a:r>
            <a:r>
              <a:rPr lang="en-US" altLang="zh-CN" dirty="0"/>
              <a:t>60%</a:t>
            </a:r>
            <a:r>
              <a:rPr lang="zh-CN" altLang="en-US" dirty="0"/>
              <a:t>，三四线以下区域不足</a:t>
            </a:r>
            <a:r>
              <a:rPr lang="en-US" altLang="zh-CN" dirty="0"/>
              <a:t>40%</a:t>
            </a:r>
            <a:r>
              <a:rPr lang="zh-CN" altLang="en-US" dirty="0"/>
              <a:t>。</a:t>
            </a:r>
            <a:r>
              <a:rPr lang="zh-CN" altLang="zh-CN" dirty="0"/>
              <a:t> </a:t>
            </a:r>
            <a:endParaRPr kumimoji="1"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67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</a:t>
            </a:r>
            <a:r>
              <a:rPr kumimoji="1" lang="zh-CN" altLang="en-US" dirty="0"/>
              <a:t>助眠减压音频内容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9D8E3-2E53-AA47-8DB3-173FC713A65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889699"/>
            <a:ext cx="8753616" cy="883118"/>
          </a:xfrm>
        </p:spPr>
        <p:txBody>
          <a:bodyPr/>
          <a:lstStyle/>
          <a:p>
            <a:pPr marL="0" indent="0">
              <a:buNone/>
            </a:pPr>
            <a:endParaRPr kumimoji="1" lang="en-US" altLang="zh-CN" sz="1400" dirty="0"/>
          </a:p>
          <a:p>
            <a:r>
              <a:rPr kumimoji="1" lang="zh-CN" altLang="en-US" sz="1400" b="1" dirty="0"/>
              <a:t>小睡眠</a:t>
            </a:r>
            <a:r>
              <a:rPr kumimoji="1" lang="en-US" altLang="zh-CN" sz="1400" b="1" dirty="0"/>
              <a:t>App</a:t>
            </a:r>
            <a:r>
              <a:rPr kumimoji="1" lang="zh-CN" altLang="en-US" sz="1400" b="1" dirty="0"/>
              <a:t>：</a:t>
            </a:r>
            <a:r>
              <a:rPr kumimoji="1" lang="zh-CN" altLang="en-US" sz="1400" dirty="0"/>
              <a:t>针对轻度失眠用户提供近</a:t>
            </a:r>
            <a:r>
              <a:rPr kumimoji="1" lang="en-US" altLang="zh-CN" sz="1400" dirty="0"/>
              <a:t>400</a:t>
            </a:r>
            <a:r>
              <a:rPr kumimoji="1" lang="zh-CN" altLang="en-US" sz="1400" dirty="0"/>
              <a:t>个音频内容，以自然音频、专业助眠人声等音频内容为主，自然音频累计播放量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亿次，专业人声助眠音频累计播放量</a:t>
            </a:r>
            <a:r>
              <a:rPr kumimoji="1" lang="en-US" altLang="zh-CN" sz="1400" dirty="0"/>
              <a:t>1.7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en-US" altLang="zh-CN" sz="14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5CA237-9A19-A649-8A98-8A30BFE872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0800000" flipV="1">
            <a:off x="630886" y="5697251"/>
            <a:ext cx="1461364" cy="283212"/>
          </a:xfrm>
        </p:spPr>
        <p:txBody>
          <a:bodyPr/>
          <a:lstStyle/>
          <a:p>
            <a:r>
              <a:rPr kumimoji="1" lang="zh-CN" altLang="en-US" sz="1100" i="0" dirty="0"/>
              <a:t>首屏：推荐音频、社区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1B3F028-8355-734E-A639-23C5F46A3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5417" y="1990019"/>
            <a:ext cx="1702496" cy="36864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057DC8-6BE3-DB42-943D-3B15D58B29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8" y="1990020"/>
            <a:ext cx="1701380" cy="36840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1AC736-58F8-0A45-96AF-9C8F981151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1990021"/>
            <a:ext cx="1626584" cy="36075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FFDFE5-A492-DE40-8FDC-9818FE8DDE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12" y="1990018"/>
            <a:ext cx="1692770" cy="3665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E32381-D6AA-CE42-873A-903B2A50DF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12" y="1988840"/>
            <a:ext cx="1692770" cy="3665412"/>
          </a:xfrm>
          <a:prstGeom prst="rect">
            <a:avLst/>
          </a:prstGeom>
        </p:spPr>
      </p:pic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38A155B9-56C4-3146-A06A-69A460F2C465}"/>
              </a:ext>
            </a:extLst>
          </p:cNvPr>
          <p:cNvSpPr txBox="1">
            <a:spLocks/>
          </p:cNvSpPr>
          <p:nvPr/>
        </p:nvSpPr>
        <p:spPr>
          <a:xfrm rot="10800000" flipV="1">
            <a:off x="2513156" y="5710283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第二屏：专业人声助眠</a:t>
            </a:r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id="{0750CCD7-DD8F-CB49-9563-6129E8299B8B}"/>
              </a:ext>
            </a:extLst>
          </p:cNvPr>
          <p:cNvSpPr txBox="1">
            <a:spLocks/>
          </p:cNvSpPr>
          <p:nvPr/>
        </p:nvSpPr>
        <p:spPr>
          <a:xfrm rot="10800000" flipV="1">
            <a:off x="4276430" y="5710284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第三屏：三音频组合（核心玩法）</a:t>
            </a:r>
          </a:p>
        </p:txBody>
      </p:sp>
      <p:sp>
        <p:nvSpPr>
          <p:cNvPr id="24" name="文本占位符 4">
            <a:extLst>
              <a:ext uri="{FF2B5EF4-FFF2-40B4-BE49-F238E27FC236}">
                <a16:creationId xmlns:a16="http://schemas.microsoft.com/office/drawing/2014/main" id="{FDAA4D5C-CAC3-7B40-BB8A-C4518C25C0D7}"/>
              </a:ext>
            </a:extLst>
          </p:cNvPr>
          <p:cNvSpPr txBox="1">
            <a:spLocks/>
          </p:cNvSpPr>
          <p:nvPr/>
        </p:nvSpPr>
        <p:spPr>
          <a:xfrm rot="10800000" flipV="1">
            <a:off x="6203815" y="5723316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第四屏：一键小睡眠、闹钟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52DDAF13-3A5C-0447-963F-45DEC346C1CB}"/>
              </a:ext>
            </a:extLst>
          </p:cNvPr>
          <p:cNvSpPr txBox="1">
            <a:spLocks/>
          </p:cNvSpPr>
          <p:nvPr/>
        </p:nvSpPr>
        <p:spPr>
          <a:xfrm rot="10800000" flipV="1">
            <a:off x="8004015" y="5723317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第五屏：睡眠监测工具</a:t>
            </a:r>
          </a:p>
        </p:txBody>
      </p:sp>
    </p:spTree>
    <p:extLst>
      <p:ext uri="{BB962C8B-B14F-4D97-AF65-F5344CB8AC3E}">
        <p14:creationId xmlns:p14="http://schemas.microsoft.com/office/powerpoint/2010/main" val="1661933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创始团队介绍</a:t>
            </a:r>
            <a:r>
              <a:rPr lang="en-US" altLang="zh-CN" dirty="0"/>
              <a:t>-</a:t>
            </a:r>
            <a:r>
              <a:rPr lang="zh-CN" altLang="en-US" dirty="0"/>
              <a:t>团队</a:t>
            </a:r>
            <a:r>
              <a:rPr lang="zh-CN" altLang="zh-CN" dirty="0"/>
              <a:t>合作时间超过</a:t>
            </a:r>
            <a:r>
              <a:rPr lang="en-US" altLang="zh-CN" dirty="0"/>
              <a:t>3</a:t>
            </a:r>
            <a:r>
              <a:rPr lang="zh-CN" altLang="zh-CN" dirty="0"/>
              <a:t>年，</a:t>
            </a:r>
            <a:r>
              <a:rPr lang="zh-CN" altLang="en-US" dirty="0"/>
              <a:t>未有一人离职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2"/>
          </p:nvPr>
        </p:nvSpPr>
        <p:spPr>
          <a:xfrm>
            <a:off x="662120" y="93279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创始团队介绍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24"/>
          </p:nvPr>
        </p:nvSpPr>
        <p:spPr>
          <a:xfrm>
            <a:off x="662120" y="1291545"/>
            <a:ext cx="8580000" cy="5148092"/>
          </a:xfrm>
        </p:spPr>
        <p:txBody>
          <a:bodyPr/>
          <a:lstStyle/>
          <a:p>
            <a:r>
              <a:rPr lang="zh-CN" altLang="en-US" b="1" dirty="0">
                <a:solidFill>
                  <a:srgbClr val="ED6D00"/>
                </a:solidFill>
              </a:rPr>
              <a:t>邹煜晖 </a:t>
            </a:r>
            <a:r>
              <a:rPr lang="zh-CN" altLang="zh-CN" b="1" dirty="0">
                <a:solidFill>
                  <a:srgbClr val="ED6D00"/>
                </a:solidFill>
              </a:rPr>
              <a:t>，创始人、</a:t>
            </a:r>
            <a:r>
              <a:rPr lang="en-GB" altLang="zh-CN" b="1" dirty="0">
                <a:solidFill>
                  <a:srgbClr val="ED6D00"/>
                </a:solidFill>
              </a:rPr>
              <a:t>CEO</a:t>
            </a:r>
            <a:r>
              <a:rPr lang="zh-CN" altLang="en-US" b="1" dirty="0">
                <a:solidFill>
                  <a:srgbClr val="ED6D00"/>
                </a:solidFill>
              </a:rPr>
              <a:t>（负责音频内容、商务合作）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华南理工大学计算机本科，华南师范大学心理学博士，师从前中国心理学会理事长莫雷教授，国际认证催眠师、国家认证二级心理咨询师。熟悉编程与算法，曾获</a:t>
            </a:r>
            <a:r>
              <a:rPr lang="en-US" altLang="zh-CN" dirty="0"/>
              <a:t>ACM</a:t>
            </a:r>
            <a:r>
              <a:rPr lang="zh-CN" altLang="en-US" dirty="0"/>
              <a:t>国际大学生程序设计竞赛银牌；曾做过十年心理咨询师，擅长脑波与精神康复。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刘锦，</a:t>
            </a:r>
            <a:r>
              <a:rPr lang="en-GB" altLang="zh-CN" b="1" dirty="0">
                <a:solidFill>
                  <a:srgbClr val="ED6D00"/>
                </a:solidFill>
              </a:rPr>
              <a:t>CTO</a:t>
            </a:r>
            <a:r>
              <a:rPr lang="zh-CN" altLang="en-US" b="1" dirty="0">
                <a:solidFill>
                  <a:srgbClr val="ED6D00"/>
                </a:solidFill>
              </a:rPr>
              <a:t>（负责生理监测产品算法）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华南理工大学计算机硕士毕业，</a:t>
            </a:r>
            <a:r>
              <a:rPr lang="en-US" altLang="zh-CN" dirty="0"/>
              <a:t>CEO</a:t>
            </a:r>
            <a:r>
              <a:rPr lang="zh-CN" altLang="en-US" dirty="0"/>
              <a:t>的师兄。</a:t>
            </a:r>
            <a:r>
              <a:rPr lang="en-US" altLang="zh-CN" dirty="0"/>
              <a:t>97</a:t>
            </a:r>
            <a:r>
              <a:rPr lang="zh-CN" altLang="en-US" dirty="0"/>
              <a:t>年进入互联网行业，原高通系统架构师，参与高通多项专利研究发明；</a:t>
            </a:r>
          </a:p>
          <a:p>
            <a:pPr lvl="1"/>
            <a:r>
              <a:rPr lang="en-US" altLang="zh-CN" dirty="0"/>
              <a:t>NOI</a:t>
            </a:r>
            <a:r>
              <a:rPr lang="zh-CN" altLang="en-US" dirty="0"/>
              <a:t>金牌、</a:t>
            </a:r>
            <a:r>
              <a:rPr lang="en-US" altLang="zh-CN" dirty="0"/>
              <a:t>ACM</a:t>
            </a:r>
            <a:r>
              <a:rPr lang="zh-CN" altLang="en-US" dirty="0"/>
              <a:t>亚洲区金牌、奥数世界金牌获得者，神经网络学习专家，心潮核心算法</a:t>
            </a:r>
            <a:r>
              <a:rPr lang="en-US" altLang="zh-CN" dirty="0"/>
              <a:t>&amp;</a:t>
            </a:r>
            <a:r>
              <a:rPr lang="zh-CN" altLang="en-US" dirty="0"/>
              <a:t>发明专利负责人。主要研究生理监测</a:t>
            </a:r>
            <a:r>
              <a:rPr lang="en-US" altLang="zh-CN" dirty="0"/>
              <a:t>PPG</a:t>
            </a:r>
            <a:r>
              <a:rPr lang="zh-CN" altLang="en-US" dirty="0"/>
              <a:t>技术以及当前国际最领先的指静脉识别技术 </a:t>
            </a:r>
            <a:r>
              <a:rPr lang="zh-CN" altLang="zh-CN" dirty="0"/>
              <a:t>。</a:t>
            </a:r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马晓锋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GB" b="1" dirty="0">
                <a:solidFill>
                  <a:srgbClr val="ED6D00"/>
                </a:solidFill>
              </a:rPr>
              <a:t>产品</a:t>
            </a:r>
            <a:r>
              <a:rPr lang="zh-CN" altLang="en-US" b="1" dirty="0">
                <a:solidFill>
                  <a:srgbClr val="ED6D00"/>
                </a:solidFill>
              </a:rPr>
              <a:t>总监（负责小睡眠产品</a:t>
            </a:r>
            <a:r>
              <a:rPr lang="en-US" altLang="zh-CN" b="1" dirty="0">
                <a:solidFill>
                  <a:srgbClr val="ED6D00"/>
                </a:solidFill>
              </a:rPr>
              <a:t>+</a:t>
            </a:r>
            <a:r>
              <a:rPr lang="zh-CN" altLang="en-US" b="1" dirty="0">
                <a:solidFill>
                  <a:srgbClr val="ED6D00"/>
                </a:solidFill>
              </a:rPr>
              <a:t>招聘）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广东金融学院经济学毕业，</a:t>
            </a:r>
            <a:r>
              <a:rPr lang="en-US" altLang="zh-CN" dirty="0"/>
              <a:t>8</a:t>
            </a:r>
            <a:r>
              <a:rPr lang="zh-CN" altLang="en-US" dirty="0"/>
              <a:t>年市场运营与项目经验，丰富的心理项目设计与实施经验，原广东博曼心理的心理项目负责人，在广东省各地市实施过近百个心理项目的建设 </a:t>
            </a:r>
            <a:endParaRPr lang="zh-CN" altLang="zh-CN" dirty="0"/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刘剑华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移动负责人（负责移动端技术）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年</a:t>
            </a:r>
            <a:r>
              <a:rPr lang="en-US" altLang="zh-CN" dirty="0"/>
              <a:t>IT</a:t>
            </a:r>
            <a:r>
              <a:rPr lang="zh-CN" altLang="en-US" dirty="0"/>
              <a:t>经验，通晓各种开发语言的全栈工程师。前广州火鹰科技技术负责人，加入心潮前年薪百万，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月份加入心潮，担任移动技术负责人 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白耀进 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运营负责人（负责互联网产品运营）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福州工程学院广告学系毕业，原</a:t>
            </a:r>
            <a:r>
              <a:rPr lang="en-US" altLang="zh-CN" dirty="0"/>
              <a:t>YY</a:t>
            </a:r>
            <a:r>
              <a:rPr lang="zh-CN" altLang="en-US" dirty="0"/>
              <a:t>欢聚时代高级运营总监，负责虎牙</a:t>
            </a:r>
            <a:r>
              <a:rPr lang="en-US" altLang="zh-CN" dirty="0"/>
              <a:t>App</a:t>
            </a:r>
            <a:r>
              <a:rPr lang="zh-CN" altLang="en-US" dirty="0"/>
              <a:t>渠道，每年</a:t>
            </a:r>
            <a:r>
              <a:rPr lang="en-US" altLang="zh-CN" dirty="0"/>
              <a:t>2</a:t>
            </a:r>
            <a:r>
              <a:rPr lang="zh-CN" altLang="en-US" dirty="0"/>
              <a:t>亿元买量预算，对各应用市场的玩法非常了解，对新流量渠道敏感。</a:t>
            </a:r>
            <a:endParaRPr lang="en-US" altLang="zh-CN" dirty="0"/>
          </a:p>
          <a:p>
            <a:pPr marL="338400" lvl="1" indent="0">
              <a:buNone/>
            </a:pP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团队优点：比较坚韧，有创业拼搏精神，大部分成员为大幅度降薪来到小睡眠；能抓住红利期，善于尝试不同的新流量渠道。</a:t>
            </a: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团队缺点：团队融资能力不强，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的视野不够，没有管理大团队的经验。</a:t>
            </a:r>
            <a:endParaRPr kumimoji="1" lang="en-US" altLang="zh-CN" dirty="0"/>
          </a:p>
          <a:p>
            <a:pPr marL="338400" lvl="1" indent="0">
              <a:buNone/>
            </a:pPr>
            <a:endParaRPr lang="en-US" altLang="zh-CN" dirty="0"/>
          </a:p>
        </p:txBody>
      </p:sp>
      <p:sp>
        <p:nvSpPr>
          <p:cNvPr id="11" name="图片占位符 10"/>
          <p:cNvSpPr>
            <a:spLocks noGrp="1"/>
          </p:cNvSpPr>
          <p:nvPr>
            <p:ph type="clipArt" sz="quarter" idx="35"/>
          </p:nvPr>
        </p:nvSpPr>
        <p:spPr>
          <a:xfrm flipV="1">
            <a:off x="662120" y="1209341"/>
            <a:ext cx="8580000" cy="45719"/>
          </a:xfrm>
        </p:spPr>
      </p:sp>
    </p:spTree>
    <p:extLst>
      <p:ext uri="{BB962C8B-B14F-4D97-AF65-F5344CB8AC3E}">
        <p14:creationId xmlns:p14="http://schemas.microsoft.com/office/powerpoint/2010/main" val="255391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国内睡眠服务类竞品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184139-3B97-1C49-A388-D73590E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20" y="896312"/>
            <a:ext cx="8313800" cy="59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28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国外睡眠服务类产品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B22181C-6CF0-D841-AE2A-AD8342716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16" y="1124744"/>
            <a:ext cx="6977718" cy="48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9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潮汐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2135E-A0C3-4A46-8707-0D2F8F36D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63320" y="3004135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用户画像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D6943-8169-3648-8900-CCBA92A8E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2467" y="4407862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团队情况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2FC7D-5131-7546-A89F-9E0AC8C95D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3320" y="4860613"/>
            <a:ext cx="3978000" cy="1872000"/>
          </a:xfrm>
        </p:spPr>
        <p:txBody>
          <a:bodyPr/>
          <a:lstStyle/>
          <a:p>
            <a:r>
              <a:rPr lang="en-US" altLang="zh-CN" dirty="0"/>
              <a:t>CEO</a:t>
            </a:r>
            <a:r>
              <a:rPr lang="zh-CN" altLang="en-US" dirty="0"/>
              <a:t>郎启旭：</a:t>
            </a:r>
            <a:r>
              <a:rPr lang="en-US" altLang="zh-CN" dirty="0"/>
              <a:t>1990</a:t>
            </a:r>
            <a:r>
              <a:rPr lang="zh-CN" altLang="en-US" dirty="0"/>
              <a:t>年生，</a:t>
            </a:r>
            <a:r>
              <a:rPr lang="en-US" altLang="zh-CN" dirty="0"/>
              <a:t>2012</a:t>
            </a:r>
            <a:r>
              <a:rPr lang="zh-CN" altLang="en-US" dirty="0"/>
              <a:t>年加入金山网络，曾在猎豹做金山卫士、</a:t>
            </a:r>
            <a:r>
              <a:rPr lang="en-US" altLang="zh-CN" dirty="0"/>
              <a:t>WPS office iOS </a:t>
            </a:r>
            <a:r>
              <a:rPr lang="zh-CN" altLang="en-US" dirty="0"/>
              <a:t>做产品经理。</a:t>
            </a:r>
            <a:r>
              <a:rPr lang="en-US" altLang="zh-CN" dirty="0"/>
              <a:t>2014</a:t>
            </a:r>
            <a:r>
              <a:rPr lang="zh-CN" altLang="en-US" dirty="0"/>
              <a:t>年加入</a:t>
            </a:r>
            <a:r>
              <a:rPr lang="en-US" altLang="zh-CN" dirty="0"/>
              <a:t>UC</a:t>
            </a:r>
            <a:r>
              <a:rPr lang="zh-CN" altLang="en-US" dirty="0"/>
              <a:t>，做浏览器</a:t>
            </a:r>
            <a:r>
              <a:rPr lang="en-US" altLang="zh-CN" dirty="0" err="1"/>
              <a:t>iphone</a:t>
            </a:r>
            <a:r>
              <a:rPr lang="zh-CN" altLang="en-US" dirty="0"/>
              <a:t>版产品经理。</a:t>
            </a:r>
            <a:r>
              <a:rPr lang="en-US" altLang="zh-CN" dirty="0"/>
              <a:t>2016</a:t>
            </a:r>
            <a:r>
              <a:rPr lang="zh-CN" altLang="en-US" dirty="0"/>
              <a:t>年初创业，做企业协作产品。</a:t>
            </a:r>
            <a:r>
              <a:rPr lang="en-US" altLang="zh-CN" dirty="0"/>
              <a:t>2017</a:t>
            </a:r>
            <a:r>
              <a:rPr lang="zh-CN" altLang="en-US" dirty="0"/>
              <a:t>年转型做潮汐（当时</a:t>
            </a:r>
            <a:r>
              <a:rPr lang="en-US" altLang="zh-CN" dirty="0"/>
              <a:t>150</a:t>
            </a:r>
            <a:r>
              <a:rPr lang="zh-CN" altLang="en-US" dirty="0"/>
              <a:t>万用户，</a:t>
            </a:r>
            <a:r>
              <a:rPr lang="en-US" altLang="zh-CN" dirty="0"/>
              <a:t>dau2</a:t>
            </a:r>
            <a:r>
              <a:rPr lang="zh-CN" altLang="en-US" dirty="0"/>
              <a:t>万）。</a:t>
            </a:r>
          </a:p>
          <a:p>
            <a:r>
              <a:rPr lang="zh-CN" altLang="en-US" dirty="0"/>
              <a:t>技术合伙人，</a:t>
            </a:r>
            <a:r>
              <a:rPr lang="en-US" altLang="zh-CN" dirty="0"/>
              <a:t>CEO</a:t>
            </a:r>
            <a:r>
              <a:rPr lang="zh-CN" altLang="en-US" dirty="0"/>
              <a:t>大学同学，曾在豆瓣、网络安全公司做大数据项目负责人。</a:t>
            </a:r>
          </a:p>
          <a:p>
            <a:r>
              <a:rPr lang="zh-CN" altLang="en-US" dirty="0"/>
              <a:t>内容合伙人，中山大学心理学的硕士，壹心理产品运营三年，多年心理咨询师。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B3B54D9-8396-814C-8A1C-1732DFD64A8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63320" y="3351112"/>
            <a:ext cx="3978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B702297B-34EB-174A-8D65-AED6C4873D8E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72153" y="4725144"/>
            <a:ext cx="3978000" cy="0"/>
          </a:xfrm>
        </p:spPr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97CC664-3CFD-BB45-81A5-CEE80FB58F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3034728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公司介绍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50B03C1-6CC7-574B-B2EC-26CCC4F850C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3356992"/>
            <a:ext cx="3978000" cy="4390950"/>
          </a:xfrm>
        </p:spPr>
        <p:txBody>
          <a:bodyPr/>
          <a:lstStyle/>
          <a:p>
            <a:r>
              <a:rPr lang="zh-CN" altLang="en-US" dirty="0"/>
              <a:t>产品于</a:t>
            </a:r>
            <a:r>
              <a:rPr lang="en-US" altLang="zh-CN" dirty="0"/>
              <a:t>2017</a:t>
            </a:r>
            <a:r>
              <a:rPr lang="zh-CN" altLang="en-US" dirty="0"/>
              <a:t>年成立，从睡眠、办公等场景的减压音频切入，定位于泛心理健康的产品。</a:t>
            </a:r>
            <a:endParaRPr lang="en-US" altLang="zh-CN" dirty="0"/>
          </a:p>
          <a:p>
            <a:r>
              <a:rPr lang="zh-CN" altLang="en-US" dirty="0"/>
              <a:t>运营数据：在没有做推广的情况下，目前</a:t>
            </a:r>
            <a:r>
              <a:rPr lang="en-US" altLang="zh-CN" dirty="0"/>
              <a:t>App</a:t>
            </a:r>
            <a:r>
              <a:rPr lang="zh-CN" altLang="en-US" dirty="0"/>
              <a:t>有</a:t>
            </a:r>
            <a:r>
              <a:rPr lang="en-US" altLang="zh-CN" dirty="0"/>
              <a:t>500</a:t>
            </a:r>
            <a:r>
              <a:rPr lang="zh-CN" altLang="en-US" dirty="0"/>
              <a:t>万的激活用户。</a:t>
            </a:r>
            <a:r>
              <a:rPr lang="en-US" altLang="zh-CN" dirty="0"/>
              <a:t>38%</a:t>
            </a:r>
            <a:r>
              <a:rPr lang="zh-CN" altLang="en-US" dirty="0"/>
              <a:t>的用户来自于海外，北美、日本。日活</a:t>
            </a:r>
            <a:r>
              <a:rPr lang="en-US" altLang="zh-CN" dirty="0"/>
              <a:t>9</a:t>
            </a:r>
            <a:r>
              <a:rPr lang="zh-CN" altLang="en-US" dirty="0"/>
              <a:t>万，周活</a:t>
            </a:r>
            <a:r>
              <a:rPr lang="en-US" altLang="zh-CN" dirty="0"/>
              <a:t>35</a:t>
            </a:r>
            <a:r>
              <a:rPr lang="zh-CN" altLang="en-US" dirty="0"/>
              <a:t>万。</a:t>
            </a:r>
            <a:endParaRPr lang="en-US" altLang="zh-CN" dirty="0"/>
          </a:p>
          <a:p>
            <a:r>
              <a:rPr lang="zh-CN" altLang="en-US" dirty="0"/>
              <a:t>次日留存</a:t>
            </a:r>
            <a:r>
              <a:rPr lang="en-US" altLang="zh-CN" dirty="0"/>
              <a:t>35%</a:t>
            </a:r>
            <a:r>
              <a:rPr lang="zh-CN" altLang="en-US" dirty="0"/>
              <a:t>，次周</a:t>
            </a:r>
            <a:r>
              <a:rPr lang="en-US" altLang="zh-CN" dirty="0"/>
              <a:t>34%</a:t>
            </a:r>
            <a:r>
              <a:rPr lang="zh-CN" altLang="en-US" dirty="0"/>
              <a:t>，次月</a:t>
            </a:r>
            <a:r>
              <a:rPr lang="en-US" altLang="zh-CN" dirty="0"/>
              <a:t>33%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次日留存</a:t>
            </a:r>
            <a:r>
              <a:rPr lang="en-US" altLang="zh-CN" dirty="0"/>
              <a:t>35%</a:t>
            </a:r>
            <a:r>
              <a:rPr lang="zh-CN" altLang="en-US" dirty="0"/>
              <a:t>，其余</a:t>
            </a:r>
            <a:r>
              <a:rPr lang="en-US" altLang="zh-CN" dirty="0"/>
              <a:t>65%</a:t>
            </a:r>
            <a:r>
              <a:rPr lang="zh-CN" altLang="en-US" dirty="0"/>
              <a:t>用户脱落原因：提供的内容体验没有很好的命中用户，</a:t>
            </a:r>
            <a:r>
              <a:rPr lang="en-US" altLang="zh-CN" dirty="0" err="1"/>
              <a:t>sku</a:t>
            </a:r>
            <a:r>
              <a:rPr lang="zh-CN" altLang="en-US" dirty="0"/>
              <a:t>少。</a:t>
            </a:r>
          </a:p>
          <a:p>
            <a:pPr lvl="1"/>
            <a:r>
              <a:rPr lang="zh-CN" altLang="en-US" dirty="0"/>
              <a:t>次日</a:t>
            </a:r>
            <a:r>
              <a:rPr lang="en-US" altLang="zh-CN" dirty="0"/>
              <a:t>——</a:t>
            </a:r>
            <a:r>
              <a:rPr lang="zh-CN" altLang="en-US" dirty="0"/>
              <a:t>次月留存曲线很平：用户下载以后没怎么用，但是从需求上又需要这样一个产品，产品又很漂亮，所以产品的卸载率很低。</a:t>
            </a:r>
            <a:endParaRPr lang="en-US" altLang="zh-CN" dirty="0"/>
          </a:p>
          <a:p>
            <a:r>
              <a:rPr kumimoji="1" lang="zh-CN" altLang="en-US" dirty="0"/>
              <a:t>月活用户的月打开天数</a:t>
            </a:r>
            <a:r>
              <a:rPr kumimoji="1" lang="en-US" altLang="zh-CN" dirty="0"/>
              <a:t>3.6</a:t>
            </a:r>
            <a:r>
              <a:rPr kumimoji="1" lang="zh-CN" altLang="en-US" dirty="0"/>
              <a:t>天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用户粘度低于小睡眠。</a:t>
            </a:r>
            <a:endParaRPr kumimoji="1" lang="en-US" altLang="zh-CN" dirty="0"/>
          </a:p>
          <a:p>
            <a:r>
              <a:rPr kumimoji="1" lang="zh-CN" altLang="en-US" dirty="0"/>
              <a:t>内容：目前上线音频</a:t>
            </a:r>
            <a:r>
              <a:rPr kumimoji="1" lang="en-US" altLang="zh-CN" dirty="0"/>
              <a:t>30</a:t>
            </a:r>
            <a:r>
              <a:rPr kumimoji="1" lang="zh-CN" altLang="en-US" dirty="0"/>
              <a:t>个。</a:t>
            </a:r>
            <a:endParaRPr kumimoji="1" lang="en-US" altLang="zh-CN" dirty="0"/>
          </a:p>
          <a:p>
            <a:r>
              <a:rPr lang="zh-CN" altLang="en-US" dirty="0"/>
              <a:t>创作机制：从合作渠道的声音库挑选声音，由签约的音乐艺术家挑选声音，经过团队内审、</a:t>
            </a:r>
            <a:r>
              <a:rPr lang="en-US" altLang="zh-CN" dirty="0"/>
              <a:t>100</a:t>
            </a:r>
            <a:r>
              <a:rPr lang="zh-CN" altLang="en-US" dirty="0"/>
              <a:t>个核心用户的测试，上线之前</a:t>
            </a:r>
            <a:r>
              <a:rPr lang="en-US" altLang="zh-CN" dirty="0"/>
              <a:t>CEO</a:t>
            </a:r>
            <a:r>
              <a:rPr lang="zh-CN" altLang="en-US" dirty="0"/>
              <a:t>在审美上最终把关。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77C3C68-2667-CC4B-97A7-9982FC69BA5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0816" y="1161416"/>
            <a:ext cx="8536552" cy="15122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b="1" u="sng" dirty="0"/>
              <a:t>项目劣势：</a:t>
            </a:r>
            <a:endParaRPr kumimoji="1" lang="en-US" altLang="zh-CN" sz="1100" b="1" u="sng" dirty="0"/>
          </a:p>
          <a:p>
            <a:r>
              <a:rPr kumimoji="1" lang="en-US" altLang="zh-CN" sz="1100" dirty="0"/>
              <a:t>1</a:t>
            </a:r>
            <a:r>
              <a:rPr kumimoji="1" lang="zh-CN" altLang="en-US" sz="1100" dirty="0"/>
              <a:t>、团队从协作类产品起家，擅长于强方法论输出，因此产品感觉上为规训型产品。</a:t>
            </a:r>
            <a:endParaRPr kumimoji="1" lang="en-US" altLang="zh-CN" sz="1300" dirty="0"/>
          </a:p>
          <a:p>
            <a:r>
              <a:rPr kumimoji="1" lang="en-US" altLang="zh-CN" sz="1300" dirty="0"/>
              <a:t>2</a:t>
            </a:r>
            <a:r>
              <a:rPr kumimoji="1" lang="zh-CN" altLang="en-US" sz="1300" dirty="0"/>
              <a:t>、</a:t>
            </a:r>
            <a:r>
              <a:rPr lang="zh-CN" altLang="en-US" sz="1100" dirty="0"/>
              <a:t>目前潮汐从产品形态和需求上看都偏小众，</a:t>
            </a:r>
            <a:r>
              <a:rPr lang="en-US" altLang="zh-CN" sz="1100" dirty="0"/>
              <a:t>CEO</a:t>
            </a:r>
            <a:r>
              <a:rPr lang="zh-CN" altLang="en-US" sz="1100" dirty="0"/>
              <a:t>没有做大规模用户量产品的方法和意愿。</a:t>
            </a:r>
            <a:endParaRPr lang="en-US" altLang="zh-CN" sz="1100" dirty="0"/>
          </a:p>
          <a:p>
            <a:r>
              <a:rPr lang="en-US" altLang="zh-CN" sz="1100" dirty="0"/>
              <a:t>3</a:t>
            </a:r>
            <a:r>
              <a:rPr lang="zh-CN" altLang="en-US" sz="1100" dirty="0"/>
              <a:t>、</a:t>
            </a:r>
            <a:r>
              <a:rPr lang="en-US" altLang="zh-CN" sz="1100" dirty="0"/>
              <a:t> CEO</a:t>
            </a:r>
            <a:r>
              <a:rPr lang="zh-CN" altLang="en-US" sz="1100" dirty="0"/>
              <a:t>未</a:t>
            </a:r>
            <a:r>
              <a:rPr lang="en-US" altLang="zh-CN" sz="1100" dirty="0"/>
              <a:t>lead</a:t>
            </a:r>
            <a:r>
              <a:rPr lang="zh-CN" altLang="en-US" sz="1100" dirty="0"/>
              <a:t>过大产品。整体团队运营、把握流量红利的能力不足。</a:t>
            </a:r>
            <a:endParaRPr lang="en-US" altLang="zh-CN" sz="1100" dirty="0"/>
          </a:p>
          <a:p>
            <a:r>
              <a:rPr lang="en-US" altLang="zh-CN" sz="1100" dirty="0"/>
              <a:t>4</a:t>
            </a:r>
            <a:r>
              <a:rPr lang="zh-CN" altLang="en-US" sz="1100" dirty="0"/>
              <a:t>、对音频产品理解不到位。</a:t>
            </a: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u="sng" dirty="0"/>
              <a:t>项目优势：</a:t>
            </a:r>
            <a:endParaRPr lang="en-US" altLang="zh-CN" sz="1100" b="1" u="sng" dirty="0"/>
          </a:p>
          <a:p>
            <a:r>
              <a:rPr lang="en-US" altLang="zh-CN" sz="1100" dirty="0"/>
              <a:t>1</a:t>
            </a:r>
            <a:r>
              <a:rPr lang="zh-CN" altLang="en-US" sz="1100" dirty="0"/>
              <a:t>、估值较低。</a:t>
            </a:r>
            <a:endParaRPr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</a:t>
            </a:r>
            <a:r>
              <a:rPr lang="en-US" altLang="zh-CN" sz="1100" dirty="0"/>
              <a:t>CEO</a:t>
            </a:r>
            <a:r>
              <a:rPr lang="zh-CN" altLang="en-US" sz="1100" dirty="0"/>
              <a:t>为受过训练的产品经理，在交互和</a:t>
            </a:r>
            <a:r>
              <a:rPr lang="en-US" altLang="zh-CN" sz="1100" dirty="0"/>
              <a:t>UI</a:t>
            </a:r>
            <a:r>
              <a:rPr lang="zh-CN" altLang="en-US" sz="1100" dirty="0"/>
              <a:t>方面产品有一定的经验。</a:t>
            </a:r>
            <a:endParaRPr lang="en-US" altLang="zh-CN" sz="1100" dirty="0"/>
          </a:p>
        </p:txBody>
      </p:sp>
      <p:sp>
        <p:nvSpPr>
          <p:cNvPr id="17" name="联机映像占位符 16">
            <a:extLst>
              <a:ext uri="{FF2B5EF4-FFF2-40B4-BE49-F238E27FC236}">
                <a16:creationId xmlns:a16="http://schemas.microsoft.com/office/drawing/2014/main" id="{CEC34D58-7E79-544D-8D58-FA62F7B27F9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20" y="3356992"/>
            <a:ext cx="3978000" cy="0"/>
          </a:xfrm>
        </p:spPr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3F5D8C8-2D92-0A4B-AC25-A5354651EC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2153" y="3394132"/>
            <a:ext cx="3978000" cy="1872000"/>
          </a:xfrm>
        </p:spPr>
        <p:txBody>
          <a:bodyPr/>
          <a:lstStyle/>
          <a:p>
            <a:r>
              <a:rPr lang="zh-CN" altLang="en-US" b="1" dirty="0"/>
              <a:t>融资情况</a:t>
            </a:r>
            <a:endParaRPr lang="en-US" altLang="zh-CN" b="1" dirty="0"/>
          </a:p>
          <a:p>
            <a:pPr lvl="1"/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月份，天使轮，德迅投资</a:t>
            </a:r>
            <a:r>
              <a:rPr lang="en-US" altLang="zh-CN" dirty="0"/>
              <a:t>400</a:t>
            </a:r>
            <a:r>
              <a:rPr lang="zh-CN" altLang="en-US" dirty="0"/>
              <a:t>万，</a:t>
            </a:r>
            <a:r>
              <a:rPr lang="en-US" altLang="zh-CN" dirty="0"/>
              <a:t>20%</a:t>
            </a:r>
            <a:r>
              <a:rPr lang="zh-CN" altLang="en-US" dirty="0"/>
              <a:t>。投后</a:t>
            </a:r>
            <a:r>
              <a:rPr lang="en-US" altLang="zh-CN" dirty="0"/>
              <a:t>2000</a:t>
            </a:r>
            <a:r>
              <a:rPr lang="zh-CN" altLang="en-US" dirty="0"/>
              <a:t>万估值。</a:t>
            </a:r>
            <a:endParaRPr lang="en-US" altLang="zh-CN" dirty="0"/>
          </a:p>
          <a:p>
            <a:pPr lvl="1"/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月，</a:t>
            </a:r>
            <a:r>
              <a:rPr lang="en-US" altLang="zh-CN" dirty="0" err="1"/>
              <a:t>PreA</a:t>
            </a:r>
            <a:r>
              <a:rPr lang="zh-CN" altLang="en-US" dirty="0"/>
              <a:t>轮，投后</a:t>
            </a:r>
            <a:r>
              <a:rPr lang="en-US" altLang="zh-CN" dirty="0"/>
              <a:t>8000</a:t>
            </a:r>
            <a:r>
              <a:rPr lang="zh-CN" altLang="en-US" dirty="0"/>
              <a:t>万估值。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322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29" y="283685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竞品分析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蜗牛睡眠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2135E-A0C3-4A46-8707-0D2F8F36D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4801" y="2498701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用户画像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D6943-8169-3648-8900-CCBA92A8E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3320" y="4411017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团队及融资情况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CCE2FB-C7AB-7C48-A2F7-5613E47AE7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263" y="3069331"/>
            <a:ext cx="3978000" cy="1358007"/>
          </a:xfrm>
        </p:spPr>
        <p:txBody>
          <a:bodyPr/>
          <a:lstStyle/>
          <a:p>
            <a:r>
              <a:rPr lang="zh-CN" altLang="en-US" dirty="0"/>
              <a:t>一二线城市</a:t>
            </a:r>
            <a:r>
              <a:rPr lang="en-US" altLang="zh-CN" dirty="0"/>
              <a:t>90</a:t>
            </a:r>
            <a:r>
              <a:rPr lang="zh-CN" altLang="en-US" dirty="0"/>
              <a:t>后女性为主，</a:t>
            </a:r>
            <a:r>
              <a:rPr lang="en-US" altLang="zh-CN" dirty="0"/>
              <a:t>24</a:t>
            </a:r>
            <a:r>
              <a:rPr lang="zh-CN" altLang="en-US" dirty="0"/>
              <a:t>岁以下</a:t>
            </a:r>
            <a:r>
              <a:rPr lang="en-US" altLang="zh-CN" dirty="0"/>
              <a:t>45%</a:t>
            </a:r>
            <a:r>
              <a:rPr lang="zh-CN" altLang="en-US" dirty="0"/>
              <a:t>，</a:t>
            </a:r>
            <a:r>
              <a:rPr lang="en-US" altLang="zh-CN" dirty="0"/>
              <a:t>35</a:t>
            </a:r>
            <a:r>
              <a:rPr lang="zh-CN" altLang="en-US" dirty="0"/>
              <a:t>岁以下</a:t>
            </a:r>
            <a:r>
              <a:rPr lang="en-US" altLang="zh-CN" dirty="0"/>
              <a:t>80%</a:t>
            </a:r>
          </a:p>
          <a:p>
            <a:r>
              <a:rPr lang="zh-CN" altLang="en-US" dirty="0"/>
              <a:t>女性</a:t>
            </a:r>
            <a:r>
              <a:rPr lang="en-US" altLang="zh-CN" dirty="0"/>
              <a:t>60%</a:t>
            </a:r>
            <a:r>
              <a:rPr lang="zh-CN" altLang="en-US" dirty="0"/>
              <a:t>，男性</a:t>
            </a:r>
            <a:r>
              <a:rPr lang="en-US" altLang="zh-CN" dirty="0"/>
              <a:t>40%</a:t>
            </a:r>
          </a:p>
          <a:p>
            <a:r>
              <a:rPr lang="zh-CN" altLang="en-US" dirty="0"/>
              <a:t>一线城市</a:t>
            </a:r>
            <a:r>
              <a:rPr lang="en-US" altLang="zh-CN" dirty="0"/>
              <a:t>50%</a:t>
            </a:r>
          </a:p>
          <a:p>
            <a:r>
              <a:rPr lang="en-US" altLang="zh-CN" dirty="0"/>
              <a:t>97%</a:t>
            </a:r>
            <a:r>
              <a:rPr lang="zh-CN" altLang="en-US" dirty="0"/>
              <a:t>为国内用户，</a:t>
            </a:r>
            <a:r>
              <a:rPr lang="en-US" altLang="zh-CN" dirty="0"/>
              <a:t>3%</a:t>
            </a:r>
            <a:r>
              <a:rPr lang="zh-CN" altLang="en-US" dirty="0"/>
              <a:t>为海外用户。</a:t>
            </a:r>
            <a:endParaRPr lang="en-US" altLang="zh-CN" dirty="0"/>
          </a:p>
          <a:p>
            <a:r>
              <a:rPr lang="zh-CN" altLang="en-US" dirty="0"/>
              <a:t>严重失眠用户占</a:t>
            </a:r>
            <a:r>
              <a:rPr lang="en-US" altLang="zh-CN" dirty="0"/>
              <a:t>10%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2FC7D-5131-7546-A89F-9E0AC8C95D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3320" y="4811172"/>
            <a:ext cx="3978000" cy="1872000"/>
          </a:xfrm>
        </p:spPr>
        <p:txBody>
          <a:bodyPr/>
          <a:lstStyle/>
          <a:p>
            <a:r>
              <a:rPr lang="en-US" altLang="zh-CN" dirty="0"/>
              <a:t>CEO</a:t>
            </a:r>
            <a:r>
              <a:rPr lang="zh-CN" altLang="en-US" dirty="0"/>
              <a:t>高嵩，（负责市场销售）北京大学光华管理学院 </a:t>
            </a:r>
            <a:r>
              <a:rPr lang="en-US" altLang="zh-CN" dirty="0"/>
              <a:t>MBA</a:t>
            </a:r>
            <a:r>
              <a:rPr lang="zh-CN" altLang="en-US" dirty="0"/>
              <a:t>东北大学本科，前 </a:t>
            </a:r>
            <a:r>
              <a:rPr lang="en-US" altLang="zh-CN" dirty="0" err="1"/>
              <a:t>Elitecore</a:t>
            </a:r>
            <a:r>
              <a:rPr lang="en-US" altLang="zh-CN" dirty="0"/>
              <a:t> </a:t>
            </a:r>
            <a:r>
              <a:rPr lang="zh-CN" altLang="en-US" dirty="0"/>
              <a:t>中国区总经理</a:t>
            </a:r>
            <a:r>
              <a:rPr lang="en-US" altLang="zh-CN" dirty="0"/>
              <a:t>,</a:t>
            </a:r>
            <a:r>
              <a:rPr lang="zh-CN" altLang="en-US" dirty="0"/>
              <a:t>曾就职于</a:t>
            </a:r>
            <a:r>
              <a:rPr lang="en-US" altLang="zh-CN" dirty="0"/>
              <a:t>O2Micro</a:t>
            </a:r>
            <a:r>
              <a:rPr lang="zh-CN" altLang="en-US" dirty="0"/>
              <a:t>销售、东软集团做软件开发，后来转做</a:t>
            </a:r>
            <a:r>
              <a:rPr lang="en-US" altLang="zh-CN" dirty="0"/>
              <a:t>KA</a:t>
            </a:r>
            <a:r>
              <a:rPr lang="zh-CN" altLang="en-US" dirty="0"/>
              <a:t>销售</a:t>
            </a:r>
          </a:p>
          <a:p>
            <a:r>
              <a:rPr lang="en-US" altLang="zh-CN" dirty="0"/>
              <a:t>CTO</a:t>
            </a:r>
            <a:r>
              <a:rPr lang="zh-CN" altLang="en-US" dirty="0"/>
              <a:t>竹东翔：（产品研发）</a:t>
            </a:r>
            <a:r>
              <a:rPr lang="en-US" altLang="zh-CN" dirty="0"/>
              <a:t>11</a:t>
            </a:r>
            <a:r>
              <a:rPr lang="zh-CN" altLang="en-US" dirty="0"/>
              <a:t>年毕业 北京大学光华管理学院 </a:t>
            </a:r>
            <a:r>
              <a:rPr lang="en-US" altLang="zh-CN" dirty="0"/>
              <a:t>MBA</a:t>
            </a:r>
            <a:r>
              <a:rPr lang="zh-CN" altLang="en-US" dirty="0"/>
              <a:t>、</a:t>
            </a:r>
            <a:r>
              <a:rPr lang="en-US" altLang="zh-CN" dirty="0"/>
              <a:t>95</a:t>
            </a:r>
            <a:r>
              <a:rPr lang="zh-CN" altLang="en-US" dirty="0"/>
              <a:t>毕业，西北工业大学本科及硕士，曾就职于（</a:t>
            </a:r>
            <a:r>
              <a:rPr lang="en-US" altLang="zh-CN" dirty="0"/>
              <a:t>2011-14</a:t>
            </a:r>
            <a:r>
              <a:rPr lang="zh-CN" altLang="en-US" dirty="0"/>
              <a:t>）索尼移动通信</a:t>
            </a:r>
            <a:r>
              <a:rPr lang="en-US" altLang="zh-CN" dirty="0"/>
              <a:t>,</a:t>
            </a:r>
            <a:r>
              <a:rPr lang="zh-CN" altLang="en-US" dirty="0"/>
              <a:t>（</a:t>
            </a:r>
            <a:r>
              <a:rPr lang="en-US" altLang="zh-CN" dirty="0"/>
              <a:t>1995-2000</a:t>
            </a:r>
            <a:r>
              <a:rPr lang="zh-CN" altLang="en-US" dirty="0"/>
              <a:t>）神舟一号飞控系统设计师，</a:t>
            </a:r>
            <a:r>
              <a:rPr lang="en-US" altLang="zh-CN" dirty="0"/>
              <a:t>11 </a:t>
            </a:r>
            <a:r>
              <a:rPr lang="zh-CN" altLang="en-US" dirty="0"/>
              <a:t>年手机项目开发及管理（</a:t>
            </a:r>
            <a:r>
              <a:rPr lang="en-US" altLang="zh-CN" dirty="0"/>
              <a:t>2000</a:t>
            </a:r>
            <a:r>
              <a:rPr lang="zh-CN" altLang="en-US" dirty="0"/>
              <a:t>年</a:t>
            </a:r>
            <a:r>
              <a:rPr lang="en-US" altLang="zh-CN" dirty="0"/>
              <a:t>-2011</a:t>
            </a:r>
            <a:r>
              <a:rPr lang="zh-CN" altLang="en-US" dirty="0"/>
              <a:t>年）。</a:t>
            </a:r>
          </a:p>
          <a:p>
            <a:r>
              <a:rPr lang="en-US" altLang="zh-CN" dirty="0"/>
              <a:t>CCO</a:t>
            </a:r>
            <a:r>
              <a:rPr lang="zh-CN" altLang="en-US" dirty="0"/>
              <a:t>张征，法国里昂艺术学院硕士、鲁迅美术学院本科，曾就职于</a:t>
            </a:r>
            <a:r>
              <a:rPr lang="en-US" altLang="zh-CN" dirty="0"/>
              <a:t>:</a:t>
            </a:r>
            <a:r>
              <a:rPr lang="zh-CN" altLang="en-US" dirty="0"/>
              <a:t>网龙 、蓝港、</a:t>
            </a:r>
            <a:r>
              <a:rPr lang="en-US" altLang="zh-CN" dirty="0"/>
              <a:t>Gameloft </a:t>
            </a:r>
            <a:r>
              <a:rPr lang="zh-CN" altLang="en-US" dirty="0"/>
              <a:t>美术总监。</a:t>
            </a:r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B3B54D9-8396-814C-8A1C-1732DFD64A87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63320" y="2852936"/>
            <a:ext cx="3978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B702297B-34EB-174A-8D65-AED6C4873D8E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63320" y="4725144"/>
            <a:ext cx="3978000" cy="0"/>
          </a:xfrm>
        </p:spPr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97CC664-3CFD-BB45-81A5-CEE80FB58F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2506642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公司介绍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D50B03C1-6CC7-574B-B2EC-26CCC4F850C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2852936"/>
            <a:ext cx="3978000" cy="4390950"/>
          </a:xfrm>
        </p:spPr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年创业，团队从智能枕头切入，后做了蜗牛睡眠</a:t>
            </a:r>
            <a:r>
              <a:rPr lang="en-US" altLang="zh-CN" dirty="0"/>
              <a:t>App</a:t>
            </a:r>
            <a:r>
              <a:rPr lang="zh-CN" altLang="en-US" dirty="0"/>
              <a:t>，</a:t>
            </a:r>
            <a:r>
              <a:rPr lang="en-US" altLang="zh-CN" dirty="0"/>
              <a:t>2015</a:t>
            </a:r>
            <a:r>
              <a:rPr lang="zh-CN" altLang="en-US" dirty="0"/>
              <a:t>年底做到了</a:t>
            </a:r>
            <a:r>
              <a:rPr lang="en-US" altLang="zh-CN" dirty="0"/>
              <a:t>500</a:t>
            </a:r>
            <a:r>
              <a:rPr lang="zh-CN" altLang="en-US" dirty="0"/>
              <a:t>万用户。</a:t>
            </a:r>
            <a:r>
              <a:rPr lang="en-US" altLang="zh-CN" dirty="0"/>
              <a:t>App</a:t>
            </a:r>
            <a:r>
              <a:rPr lang="zh-CN" altLang="en-US" dirty="0"/>
              <a:t>的</a:t>
            </a:r>
            <a:r>
              <a:rPr lang="en-US" altLang="zh-CN" dirty="0"/>
              <a:t>1.0</a:t>
            </a:r>
            <a:r>
              <a:rPr lang="zh-CN" altLang="en-US" dirty="0"/>
              <a:t>版本通过睡眠监测工具（体动</a:t>
            </a:r>
            <a:r>
              <a:rPr lang="en-US" altLang="zh-CN" dirty="0"/>
              <a:t>+</a:t>
            </a:r>
            <a:r>
              <a:rPr lang="zh-CN" altLang="en-US" dirty="0"/>
              <a:t>鼾声）切入市场，记录睡眠数据、助眠音乐；</a:t>
            </a:r>
            <a:r>
              <a:rPr lang="en-US" altLang="zh-CN" dirty="0"/>
              <a:t>2.0</a:t>
            </a:r>
            <a:r>
              <a:rPr lang="zh-CN" altLang="en-US" dirty="0"/>
              <a:t>版本：内容</a:t>
            </a:r>
            <a:r>
              <a:rPr lang="en-US" altLang="zh-CN" dirty="0"/>
              <a:t>+</a:t>
            </a:r>
            <a:r>
              <a:rPr lang="zh-CN" altLang="en-US" dirty="0"/>
              <a:t>社区</a:t>
            </a:r>
            <a:r>
              <a:rPr lang="en-US" altLang="zh-CN" dirty="0"/>
              <a:t>+</a:t>
            </a:r>
            <a:r>
              <a:rPr lang="zh-CN" altLang="en-US" dirty="0"/>
              <a:t>电商，现在把重心放在社区和社交上，要做成国内最大的睡眠社群。</a:t>
            </a:r>
            <a:endParaRPr lang="en-US" altLang="zh-CN" dirty="0"/>
          </a:p>
          <a:p>
            <a:r>
              <a:rPr lang="zh-CN" altLang="en-US" dirty="0"/>
              <a:t>累计用户量</a:t>
            </a:r>
            <a:r>
              <a:rPr lang="en-US" altLang="zh-CN" dirty="0"/>
              <a:t>2000</a:t>
            </a:r>
            <a:r>
              <a:rPr lang="zh-CN" altLang="en-US" dirty="0"/>
              <a:t>万，日新增</a:t>
            </a:r>
            <a:r>
              <a:rPr lang="en-US" altLang="zh-CN" dirty="0"/>
              <a:t>3</a:t>
            </a:r>
            <a:r>
              <a:rPr lang="zh-CN" altLang="en-US" dirty="0"/>
              <a:t>万，月新增</a:t>
            </a:r>
            <a:r>
              <a:rPr lang="en-US" altLang="zh-CN" dirty="0"/>
              <a:t>100</a:t>
            </a:r>
            <a:r>
              <a:rPr lang="zh-CN" altLang="en-US" dirty="0"/>
              <a:t>万，</a:t>
            </a:r>
            <a:r>
              <a:rPr lang="en-US" altLang="zh-CN" dirty="0"/>
              <a:t>DAU108</a:t>
            </a:r>
            <a:r>
              <a:rPr lang="zh-CN" altLang="en-US" dirty="0"/>
              <a:t>万，</a:t>
            </a:r>
            <a:r>
              <a:rPr lang="en-US" altLang="zh-CN" dirty="0"/>
              <a:t>MAU350</a:t>
            </a:r>
            <a:r>
              <a:rPr lang="zh-CN" altLang="en-US" dirty="0"/>
              <a:t>万。</a:t>
            </a:r>
            <a:r>
              <a:rPr lang="en-US" altLang="zh-CN" dirty="0"/>
              <a:t>App2018</a:t>
            </a:r>
            <a:r>
              <a:rPr lang="zh-CN" altLang="en-US" dirty="0"/>
              <a:t>年上半年增长速度较快。小程序仅累计</a:t>
            </a:r>
            <a:r>
              <a:rPr lang="en-US" altLang="zh-CN" dirty="0"/>
              <a:t>200</a:t>
            </a:r>
            <a:r>
              <a:rPr lang="zh-CN" altLang="en-US" dirty="0"/>
              <a:t>万用户。</a:t>
            </a:r>
          </a:p>
          <a:p>
            <a:r>
              <a:rPr lang="zh-CN" altLang="en-US" dirty="0"/>
              <a:t>留存数据：次日</a:t>
            </a:r>
            <a:r>
              <a:rPr lang="en-US" altLang="zh-CN" dirty="0"/>
              <a:t>70%</a:t>
            </a:r>
            <a:r>
              <a:rPr lang="zh-CN" altLang="en-US" dirty="0"/>
              <a:t>，次月</a:t>
            </a:r>
            <a:r>
              <a:rPr lang="en-US" altLang="zh-CN" dirty="0"/>
              <a:t>38%</a:t>
            </a:r>
            <a:r>
              <a:rPr lang="zh-CN" altLang="en-US" dirty="0"/>
              <a:t>，半年</a:t>
            </a:r>
            <a:r>
              <a:rPr lang="en-US" altLang="zh-CN" dirty="0"/>
              <a:t>16%</a:t>
            </a:r>
            <a:r>
              <a:rPr lang="zh-CN" altLang="en-US" dirty="0"/>
              <a:t>。 </a:t>
            </a:r>
            <a:r>
              <a:rPr lang="en-US" altLang="zh-CN" dirty="0"/>
              <a:t>73%</a:t>
            </a:r>
            <a:r>
              <a:rPr lang="zh-CN" altLang="en-US" dirty="0"/>
              <a:t>的次日留存用户中有</a:t>
            </a:r>
            <a:r>
              <a:rPr lang="en-US" altLang="zh-CN" dirty="0"/>
              <a:t>90%</a:t>
            </a:r>
            <a:r>
              <a:rPr lang="zh-CN" altLang="en-US" dirty="0"/>
              <a:t>完成了睡眠状况报告</a:t>
            </a:r>
            <a:r>
              <a:rPr lang="en-US" altLang="zh-CN" dirty="0"/>
              <a:t>——</a:t>
            </a:r>
            <a:r>
              <a:rPr lang="zh-CN" altLang="en-US" dirty="0"/>
              <a:t>强烈的工具产品属性。</a:t>
            </a:r>
            <a:endParaRPr lang="en-US" altLang="zh-CN" dirty="0"/>
          </a:p>
          <a:p>
            <a:r>
              <a:rPr lang="zh-CN" altLang="en-US" dirty="0"/>
              <a:t>日打开次数：日活用户每天打开</a:t>
            </a:r>
            <a:r>
              <a:rPr lang="en-US" altLang="zh-CN" dirty="0"/>
              <a:t>5</a:t>
            </a:r>
            <a:r>
              <a:rPr lang="zh-CN" altLang="en-US" dirty="0"/>
              <a:t>次、场景主要是午休和晚上睡眠。平均单次使用时长：一整晚（因为要记录睡眠数据）。社交圈：每天有</a:t>
            </a:r>
            <a:r>
              <a:rPr lang="en-US" altLang="zh-CN" dirty="0"/>
              <a:t>7000</a:t>
            </a:r>
            <a:r>
              <a:rPr lang="zh-CN" altLang="en-US" dirty="0"/>
              <a:t>多加好友的请求。</a:t>
            </a:r>
          </a:p>
          <a:p>
            <a:endParaRPr lang="en-US" altLang="zh-CN" b="1" dirty="0"/>
          </a:p>
          <a:p>
            <a:r>
              <a:rPr lang="zh-CN" altLang="en-US" b="1" dirty="0"/>
              <a:t>融资情况：本轮拟融资</a:t>
            </a:r>
            <a:r>
              <a:rPr lang="en-US" altLang="zh-CN" b="1" dirty="0"/>
              <a:t>5000</a:t>
            </a:r>
            <a:r>
              <a:rPr lang="zh-CN" altLang="en-US" b="1" dirty="0"/>
              <a:t>万人民币，</a:t>
            </a:r>
            <a:r>
              <a:rPr lang="en-US" altLang="zh-CN" b="1" dirty="0"/>
              <a:t>post2.5</a:t>
            </a:r>
            <a:r>
              <a:rPr lang="zh-CN" altLang="en-US" b="1" dirty="0"/>
              <a:t>亿，未完成</a:t>
            </a:r>
            <a:endParaRPr lang="en-US" altLang="zh-CN" b="1" dirty="0"/>
          </a:p>
          <a:p>
            <a:pPr lvl="1"/>
            <a:r>
              <a:rPr lang="zh-CN" altLang="en-US" dirty="0"/>
              <a:t>天使轮，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月，</a:t>
            </a:r>
            <a:r>
              <a:rPr lang="en-US" altLang="zh-CN" dirty="0"/>
              <a:t>200</a:t>
            </a:r>
            <a:r>
              <a:rPr lang="zh-CN" altLang="en-US" dirty="0"/>
              <a:t>万，</a:t>
            </a:r>
            <a:r>
              <a:rPr lang="en-US" altLang="zh-CN" dirty="0"/>
              <a:t>20%</a:t>
            </a:r>
            <a:r>
              <a:rPr lang="zh-CN" altLang="en-US" dirty="0"/>
              <a:t>，深圳万鹏资本、国富源，投后</a:t>
            </a:r>
            <a:r>
              <a:rPr lang="en-US" altLang="zh-CN" dirty="0"/>
              <a:t>1000</a:t>
            </a:r>
            <a:r>
              <a:rPr lang="zh-CN" altLang="en-US" dirty="0"/>
              <a:t>万估值。</a:t>
            </a:r>
          </a:p>
          <a:p>
            <a:pPr lvl="1"/>
            <a:r>
              <a:rPr lang="en-US" altLang="zh-CN" dirty="0"/>
              <a:t>Pre-A</a:t>
            </a:r>
            <a:r>
              <a:rPr lang="zh-CN" altLang="en-US" dirty="0"/>
              <a:t>轮：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月，</a:t>
            </a:r>
            <a:r>
              <a:rPr lang="en-US" altLang="zh-CN" dirty="0"/>
              <a:t>400</a:t>
            </a:r>
            <a:r>
              <a:rPr lang="zh-CN" altLang="en-US" dirty="0"/>
              <a:t>万，</a:t>
            </a:r>
            <a:r>
              <a:rPr lang="en-US" altLang="zh-CN" dirty="0"/>
              <a:t>5%</a:t>
            </a:r>
            <a:r>
              <a:rPr lang="zh-CN" altLang="en-US" dirty="0"/>
              <a:t>，信德宝，</a:t>
            </a:r>
            <a:r>
              <a:rPr lang="en-US" altLang="zh-CN" dirty="0"/>
              <a:t>8000</a:t>
            </a:r>
            <a:r>
              <a:rPr lang="zh-CN" altLang="en-US" dirty="0"/>
              <a:t>万估值。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77C3C68-2667-CC4B-97A7-9982FC69BA5F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62120" y="1628800"/>
            <a:ext cx="8579200" cy="19905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b="1" u="sng" dirty="0"/>
              <a:t>项目劣势：</a:t>
            </a:r>
            <a:endParaRPr kumimoji="1" lang="en-US" altLang="zh-CN" sz="1100" b="1" u="sng" dirty="0"/>
          </a:p>
          <a:p>
            <a:r>
              <a:rPr kumimoji="1" lang="en-US" altLang="zh-CN" sz="1100" dirty="0"/>
              <a:t>1</a:t>
            </a:r>
            <a:r>
              <a:rPr kumimoji="1" lang="zh-CN" altLang="en-US" sz="1100" dirty="0"/>
              <a:t>、产品经理的自我太强，产品动机较杂，核心团队的年龄较大。</a:t>
            </a:r>
            <a:endParaRPr kumimoji="1"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、蜗牛睡眠的用户主要还是用于工具产品用于记录自己的睡眠状况，工具属性强烈，但是养成用户工具使用的习惯，比内容消费门槛更高。</a:t>
            </a: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b="1" u="sng" dirty="0"/>
              <a:t>项目优势：</a:t>
            </a:r>
            <a:endParaRPr lang="en-US" altLang="zh-CN" sz="1100" b="1" u="sng" dirty="0"/>
          </a:p>
          <a:p>
            <a:r>
              <a:rPr lang="en-US" altLang="zh-CN" sz="1100" dirty="0"/>
              <a:t>1</a:t>
            </a:r>
            <a:r>
              <a:rPr lang="zh-CN" altLang="en-US" sz="1100" dirty="0"/>
              <a:t>、较早进行了睡眠类硬件的探索，并出售了</a:t>
            </a:r>
            <a:r>
              <a:rPr lang="en-US" altLang="zh-CN" sz="1100" dirty="0"/>
              <a:t>11</a:t>
            </a:r>
            <a:r>
              <a:rPr lang="zh-CN" altLang="en-US" sz="1100" dirty="0"/>
              <a:t>万个枕头；</a:t>
            </a:r>
            <a:endParaRPr lang="en-US" altLang="zh-CN" sz="1100" dirty="0"/>
          </a:p>
          <a:p>
            <a:r>
              <a:rPr lang="en-US" altLang="zh-CN" sz="1100" dirty="0"/>
              <a:t>2</a:t>
            </a:r>
            <a:r>
              <a:rPr lang="zh-CN" altLang="en-US" sz="1100" dirty="0"/>
              <a:t>、抓住了今年年初抖音流量红利，</a:t>
            </a:r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App</a:t>
            </a:r>
            <a:r>
              <a:rPr lang="zh-CN" altLang="en-US" sz="1100" dirty="0"/>
              <a:t>用户增长迅速。</a:t>
            </a:r>
            <a:endParaRPr lang="en-US" altLang="zh-CN" sz="1100" dirty="0"/>
          </a:p>
        </p:txBody>
      </p:sp>
      <p:sp>
        <p:nvSpPr>
          <p:cNvPr id="17" name="联机映像占位符 16">
            <a:extLst>
              <a:ext uri="{FF2B5EF4-FFF2-40B4-BE49-F238E27FC236}">
                <a16:creationId xmlns:a16="http://schemas.microsoft.com/office/drawing/2014/main" id="{CEC34D58-7E79-544D-8D58-FA62F7B27F9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20" y="2852936"/>
            <a:ext cx="3978000" cy="0"/>
          </a:xfrm>
        </p:spPr>
      </p:sp>
    </p:spTree>
    <p:extLst>
      <p:ext uri="{BB962C8B-B14F-4D97-AF65-F5344CB8AC3E}">
        <p14:creationId xmlns:p14="http://schemas.microsoft.com/office/powerpoint/2010/main" val="4182208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E585F-915E-1E46-8DDD-22D05A224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lang="zh-CN" altLang="en-US" sz="1400" dirty="0"/>
              <a:t>公司目前发展阶段：积累了一定量的种子用户，与渠道伙伴建立了初步的合作关系。</a:t>
            </a:r>
          </a:p>
          <a:p>
            <a:r>
              <a:rPr lang="zh-CN" altLang="en-US" sz="1400" dirty="0"/>
              <a:t>下一发展阶段：大规模扩用户量，准备做变现。建立品牌。</a:t>
            </a:r>
          </a:p>
          <a:p>
            <a:r>
              <a:rPr lang="zh-CN" altLang="en-US" sz="1400" dirty="0"/>
              <a:t>公司近一年规划：</a:t>
            </a:r>
            <a:endParaRPr lang="en-US" altLang="zh-CN" sz="1400" dirty="0"/>
          </a:p>
          <a:p>
            <a:pPr lvl="1"/>
            <a:r>
              <a:rPr lang="en-US" altLang="zh-CN" sz="1400" dirty="0"/>
              <a:t>1</a:t>
            </a:r>
            <a:r>
              <a:rPr lang="zh-CN" altLang="en-US" sz="1400" dirty="0"/>
              <a:t>、加大投放和运营力度，本轮融资后的</a:t>
            </a:r>
            <a:r>
              <a:rPr lang="en-US" altLang="zh-CN" sz="1400" dirty="0"/>
              <a:t>50%</a:t>
            </a:r>
            <a:r>
              <a:rPr lang="zh-CN" altLang="en-US" sz="1400" dirty="0"/>
              <a:t>资金用于投放，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年年底做到</a:t>
            </a:r>
            <a:r>
              <a:rPr lang="en-US" altLang="zh-CN" sz="1400" dirty="0"/>
              <a:t>7000</a:t>
            </a:r>
            <a:r>
              <a:rPr lang="zh-CN" altLang="en-US" sz="1400" dirty="0"/>
              <a:t>万</a:t>
            </a:r>
            <a:r>
              <a:rPr lang="en-US" altLang="zh-CN" sz="1400" dirty="0"/>
              <a:t>-8000</a:t>
            </a:r>
            <a:r>
              <a:rPr lang="zh-CN" altLang="en-US" sz="1400" dirty="0"/>
              <a:t>万用户。</a:t>
            </a:r>
            <a:endParaRPr lang="en-US" altLang="zh-CN" sz="1400" dirty="0"/>
          </a:p>
          <a:p>
            <a:pPr lvl="1"/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altLang="zh-CN" sz="1400" dirty="0"/>
              <a:t>10</a:t>
            </a:r>
            <a:r>
              <a:rPr lang="zh-CN" altLang="en-US" sz="1400" dirty="0"/>
              <a:t>月份开始做变现，主要以广告和音频会员订阅为主。</a:t>
            </a:r>
            <a:endParaRPr lang="en-US" altLang="zh-CN" sz="1400" dirty="0"/>
          </a:p>
          <a:p>
            <a:pPr lvl="1"/>
            <a:r>
              <a:rPr lang="en-US" altLang="zh-CN" sz="1400" dirty="0"/>
              <a:t>3</a:t>
            </a:r>
            <a:r>
              <a:rPr lang="zh-CN" altLang="en-US" sz="1400" dirty="0"/>
              <a:t>、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年年底将团队扩张至</a:t>
            </a:r>
            <a:r>
              <a:rPr lang="en-US" altLang="zh-CN" sz="1400" dirty="0"/>
              <a:t>50-80</a:t>
            </a:r>
            <a:r>
              <a:rPr lang="zh-CN" altLang="en-US" sz="1400" dirty="0"/>
              <a:t>人。</a:t>
            </a:r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实现下步发展需要哪些能力：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具备的能力：较强的专业心理内容制作的能力，流量红利运营能力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不具备的能力：较强的互联网产品研发能力，大型团队的管理能力，爆款类的付费产品的开发和运营能力（不确定，刚补充了一个加拿大执照心理医生加入负责付费音频产品的开发）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如何补齐短板：团队需补充有硬件产品经验的核心成员</a:t>
            </a:r>
          </a:p>
        </p:txBody>
      </p:sp>
    </p:spTree>
    <p:extLst>
      <p:ext uri="{BB962C8B-B14F-4D97-AF65-F5344CB8AC3E}">
        <p14:creationId xmlns:p14="http://schemas.microsoft.com/office/powerpoint/2010/main" val="3290627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健康类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融资及估值情况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4509F2-6EF3-794C-8FAA-F07CCEB7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3" y="1052736"/>
            <a:ext cx="7438949" cy="55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26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162AE-0628-7E46-99B4-508E19CF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600" dirty="0"/>
              <a:t>健康类</a:t>
            </a:r>
            <a:r>
              <a:rPr kumimoji="1" lang="en-US" altLang="zh-CN" sz="1600" dirty="0"/>
              <a:t>App</a:t>
            </a:r>
            <a:r>
              <a:rPr kumimoji="1" lang="zh-CN" altLang="en-US" sz="1600" dirty="0"/>
              <a:t>用户量与活跃度分析：小睡眠的产品活跃度与用户量级尚未进入安全区间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D5DFE40-3BA6-E445-9171-4B1D99AD7522}"/>
              </a:ext>
            </a:extLst>
          </p:cNvPr>
          <p:cNvCxnSpPr>
            <a:cxnSpLocks/>
          </p:cNvCxnSpPr>
          <p:nvPr/>
        </p:nvCxnSpPr>
        <p:spPr>
          <a:xfrm>
            <a:off x="1947490" y="5408792"/>
            <a:ext cx="6120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0B0A23F-DF40-A046-8E5F-3032F504D232}"/>
              </a:ext>
            </a:extLst>
          </p:cNvPr>
          <p:cNvCxnSpPr>
            <a:cxnSpLocks/>
          </p:cNvCxnSpPr>
          <p:nvPr/>
        </p:nvCxnSpPr>
        <p:spPr>
          <a:xfrm flipV="1">
            <a:off x="1947490" y="1511976"/>
            <a:ext cx="0" cy="389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E484B9-0CC7-0E4F-B854-12B7A222205C}"/>
              </a:ext>
            </a:extLst>
          </p:cNvPr>
          <p:cNvSpPr txBox="1"/>
          <p:nvPr/>
        </p:nvSpPr>
        <p:spPr>
          <a:xfrm>
            <a:off x="1407879" y="122307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月活</a:t>
            </a:r>
            <a:r>
              <a:rPr kumimoji="1" lang="en-US" altLang="zh-CN" sz="1200" b="1" dirty="0"/>
              <a:t>/</a:t>
            </a:r>
            <a:r>
              <a:rPr kumimoji="1" lang="zh-CN" altLang="en-US" sz="1200" b="1" dirty="0"/>
              <a:t>用户量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DFC999-AAEC-FA41-867A-3D62D26D2753}"/>
              </a:ext>
            </a:extLst>
          </p:cNvPr>
          <p:cNvSpPr txBox="1"/>
          <p:nvPr/>
        </p:nvSpPr>
        <p:spPr>
          <a:xfrm>
            <a:off x="8140178" y="527029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用户量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C359433-E2F8-8D4F-819D-52A3AD36F15E}"/>
              </a:ext>
            </a:extLst>
          </p:cNvPr>
          <p:cNvCxnSpPr>
            <a:cxnSpLocks/>
            <a:stCxn id="35" idx="0"/>
          </p:cNvCxnSpPr>
          <p:nvPr/>
        </p:nvCxnSpPr>
        <p:spPr>
          <a:xfrm flipH="1">
            <a:off x="3963715" y="2762603"/>
            <a:ext cx="13542" cy="264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E4B0435-5886-E945-9D76-652EF2EB8793}"/>
              </a:ext>
            </a:extLst>
          </p:cNvPr>
          <p:cNvCxnSpPr>
            <a:cxnSpLocks/>
            <a:stCxn id="36" idx="0"/>
          </p:cNvCxnSpPr>
          <p:nvPr/>
        </p:nvCxnSpPr>
        <p:spPr>
          <a:xfrm>
            <a:off x="5331866" y="2762603"/>
            <a:ext cx="0" cy="264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BA29FE5A-6355-DE42-891C-471A62F78EED}"/>
              </a:ext>
            </a:extLst>
          </p:cNvPr>
          <p:cNvCxnSpPr>
            <a:cxnSpLocks/>
          </p:cNvCxnSpPr>
          <p:nvPr/>
        </p:nvCxnSpPr>
        <p:spPr>
          <a:xfrm>
            <a:off x="6195962" y="2826596"/>
            <a:ext cx="0" cy="2582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8D51F5A3-34A7-DA49-B8CD-3FC937B79E69}"/>
              </a:ext>
            </a:extLst>
          </p:cNvPr>
          <p:cNvCxnSpPr>
            <a:cxnSpLocks/>
          </p:cNvCxnSpPr>
          <p:nvPr/>
        </p:nvCxnSpPr>
        <p:spPr>
          <a:xfrm>
            <a:off x="2955602" y="2821340"/>
            <a:ext cx="0" cy="258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02F6407-B752-2F46-8705-4159EB25E8E7}"/>
              </a:ext>
            </a:extLst>
          </p:cNvPr>
          <p:cNvSpPr txBox="1"/>
          <p:nvPr/>
        </p:nvSpPr>
        <p:spPr>
          <a:xfrm>
            <a:off x="2667570" y="554729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3000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BBB912-F9EF-264B-A3AD-1343FE099864}"/>
              </a:ext>
            </a:extLst>
          </p:cNvPr>
          <p:cNvSpPr txBox="1"/>
          <p:nvPr/>
        </p:nvSpPr>
        <p:spPr>
          <a:xfrm>
            <a:off x="3603674" y="554729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6000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9DE166-F359-AB45-A7C7-0D3FD9D20D19}"/>
              </a:ext>
            </a:extLst>
          </p:cNvPr>
          <p:cNvSpPr txBox="1"/>
          <p:nvPr/>
        </p:nvSpPr>
        <p:spPr>
          <a:xfrm>
            <a:off x="5088667" y="551640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</a:t>
            </a:r>
            <a:r>
              <a:rPr kumimoji="1" lang="zh-CN" altLang="en-US" sz="1200" dirty="0"/>
              <a:t>亿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E313CC-3776-B440-8C6E-AB726F580E7B}"/>
              </a:ext>
            </a:extLst>
          </p:cNvPr>
          <p:cNvSpPr txBox="1"/>
          <p:nvPr/>
        </p:nvSpPr>
        <p:spPr>
          <a:xfrm>
            <a:off x="5943933" y="553171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1.2</a:t>
            </a:r>
            <a:r>
              <a:rPr kumimoji="1" lang="zh-CN" altLang="en-US" sz="1200" dirty="0"/>
              <a:t>亿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B1D15506-A670-494A-B3D2-A5737B39E70B}"/>
              </a:ext>
            </a:extLst>
          </p:cNvPr>
          <p:cNvCxnSpPr>
            <a:cxnSpLocks/>
          </p:cNvCxnSpPr>
          <p:nvPr/>
        </p:nvCxnSpPr>
        <p:spPr>
          <a:xfrm flipH="1">
            <a:off x="2883594" y="4424118"/>
            <a:ext cx="33843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92DF8D9-74BF-8D4C-8BCC-A89EF8B37A21}"/>
              </a:ext>
            </a:extLst>
          </p:cNvPr>
          <p:cNvCxnSpPr>
            <a:cxnSpLocks/>
          </p:cNvCxnSpPr>
          <p:nvPr/>
        </p:nvCxnSpPr>
        <p:spPr>
          <a:xfrm flipH="1">
            <a:off x="2955602" y="2821340"/>
            <a:ext cx="3249153" cy="1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C19C9A8-4CFC-4148-BF6D-BE4F648257AA}"/>
              </a:ext>
            </a:extLst>
          </p:cNvPr>
          <p:cNvSpPr txBox="1"/>
          <p:nvPr/>
        </p:nvSpPr>
        <p:spPr>
          <a:xfrm>
            <a:off x="1335423" y="267800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1/3</a:t>
            </a:r>
            <a:endParaRPr kumimoji="1"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59E7D3-E304-7B4F-A245-1B7ABDD00661}"/>
              </a:ext>
            </a:extLst>
          </p:cNvPr>
          <p:cNvSpPr txBox="1"/>
          <p:nvPr/>
        </p:nvSpPr>
        <p:spPr>
          <a:xfrm>
            <a:off x="1400659" y="428561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1/6</a:t>
            </a:r>
            <a:endParaRPr kumimoji="1" lang="zh-CN" altLang="en-US" sz="1200" dirty="0"/>
          </a:p>
        </p:txBody>
      </p:sp>
      <p:sp>
        <p:nvSpPr>
          <p:cNvPr id="31" name="五角星 30">
            <a:extLst>
              <a:ext uri="{FF2B5EF4-FFF2-40B4-BE49-F238E27FC236}">
                <a16:creationId xmlns:a16="http://schemas.microsoft.com/office/drawing/2014/main" id="{BB83A5D3-5DE4-EC4D-ACD6-BE84BACDE820}"/>
              </a:ext>
            </a:extLst>
          </p:cNvPr>
          <p:cNvSpPr/>
          <p:nvPr/>
        </p:nvSpPr>
        <p:spPr>
          <a:xfrm>
            <a:off x="2883594" y="4354868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131DE7B-8DB3-4447-9FB6-42FF114716A7}"/>
              </a:ext>
            </a:extLst>
          </p:cNvPr>
          <p:cNvSpPr txBox="1"/>
          <p:nvPr/>
        </p:nvSpPr>
        <p:spPr>
          <a:xfrm>
            <a:off x="2253571" y="427143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轻加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CA599F7-D255-474D-8E9E-09D93DB44F94}"/>
              </a:ext>
            </a:extLst>
          </p:cNvPr>
          <p:cNvSpPr txBox="1"/>
          <p:nvPr/>
        </p:nvSpPr>
        <p:spPr>
          <a:xfrm>
            <a:off x="3387651" y="356078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小睡眠</a:t>
            </a:r>
          </a:p>
        </p:txBody>
      </p:sp>
      <p:sp>
        <p:nvSpPr>
          <p:cNvPr id="34" name="五角星 33">
            <a:extLst>
              <a:ext uri="{FF2B5EF4-FFF2-40B4-BE49-F238E27FC236}">
                <a16:creationId xmlns:a16="http://schemas.microsoft.com/office/drawing/2014/main" id="{D850AD44-E51B-214D-BDDC-8B8D16B37FA2}"/>
              </a:ext>
            </a:extLst>
          </p:cNvPr>
          <p:cNvSpPr/>
          <p:nvPr/>
        </p:nvSpPr>
        <p:spPr>
          <a:xfrm>
            <a:off x="3675682" y="3873712"/>
            <a:ext cx="144016" cy="13849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五角星 34">
            <a:extLst>
              <a:ext uri="{FF2B5EF4-FFF2-40B4-BE49-F238E27FC236}">
                <a16:creationId xmlns:a16="http://schemas.microsoft.com/office/drawing/2014/main" id="{C807CC6B-64BB-C044-991F-D888C1D1BF99}"/>
              </a:ext>
            </a:extLst>
          </p:cNvPr>
          <p:cNvSpPr/>
          <p:nvPr/>
        </p:nvSpPr>
        <p:spPr>
          <a:xfrm>
            <a:off x="3905249" y="2762603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五角星 35">
            <a:extLst>
              <a:ext uri="{FF2B5EF4-FFF2-40B4-BE49-F238E27FC236}">
                <a16:creationId xmlns:a16="http://schemas.microsoft.com/office/drawing/2014/main" id="{81DF8C84-250D-0C42-BE84-B3F469BF76A3}"/>
              </a:ext>
            </a:extLst>
          </p:cNvPr>
          <p:cNvSpPr/>
          <p:nvPr/>
        </p:nvSpPr>
        <p:spPr>
          <a:xfrm>
            <a:off x="5259858" y="2762603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五角星 36">
            <a:extLst>
              <a:ext uri="{FF2B5EF4-FFF2-40B4-BE49-F238E27FC236}">
                <a16:creationId xmlns:a16="http://schemas.microsoft.com/office/drawing/2014/main" id="{4A3DD91F-C78D-A34A-9F40-51D21A8BC0DA}"/>
              </a:ext>
            </a:extLst>
          </p:cNvPr>
          <p:cNvSpPr/>
          <p:nvPr/>
        </p:nvSpPr>
        <p:spPr>
          <a:xfrm>
            <a:off x="6123954" y="3184820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五角星 37">
            <a:extLst>
              <a:ext uri="{FF2B5EF4-FFF2-40B4-BE49-F238E27FC236}">
                <a16:creationId xmlns:a16="http://schemas.microsoft.com/office/drawing/2014/main" id="{AE0596FD-1CBF-4A43-BFD8-5664FCB4E533}"/>
              </a:ext>
            </a:extLst>
          </p:cNvPr>
          <p:cNvSpPr/>
          <p:nvPr/>
        </p:nvSpPr>
        <p:spPr>
          <a:xfrm>
            <a:off x="6123954" y="4347499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五角星 38">
            <a:extLst>
              <a:ext uri="{FF2B5EF4-FFF2-40B4-BE49-F238E27FC236}">
                <a16:creationId xmlns:a16="http://schemas.microsoft.com/office/drawing/2014/main" id="{CF0D1FF0-E39B-2944-AF69-95070148753D}"/>
              </a:ext>
            </a:extLst>
          </p:cNvPr>
          <p:cNvSpPr/>
          <p:nvPr/>
        </p:nvSpPr>
        <p:spPr>
          <a:xfrm>
            <a:off x="5259858" y="3370195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AC8AA0C-1718-7040-99E8-FA62FA27D3EC}"/>
              </a:ext>
            </a:extLst>
          </p:cNvPr>
          <p:cNvSpPr txBox="1"/>
          <p:nvPr/>
        </p:nvSpPr>
        <p:spPr>
          <a:xfrm>
            <a:off x="4997387" y="247634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咕咚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B78369C-7A46-064C-B804-1D4A22306FC5}"/>
              </a:ext>
            </a:extLst>
          </p:cNvPr>
          <p:cNvSpPr txBox="1"/>
          <p:nvPr/>
        </p:nvSpPr>
        <p:spPr>
          <a:xfrm>
            <a:off x="3629236" y="2478612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悦跑圈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95B29FA-FB4A-4048-A27B-DF834E067C2C}"/>
              </a:ext>
            </a:extLst>
          </p:cNvPr>
          <p:cNvSpPr txBox="1"/>
          <p:nvPr/>
        </p:nvSpPr>
        <p:spPr>
          <a:xfrm>
            <a:off x="4683794" y="330094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大姨吗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31901E-55E8-0D4D-9F98-825CF97ED6D9}"/>
              </a:ext>
            </a:extLst>
          </p:cNvPr>
          <p:cNvSpPr txBox="1"/>
          <p:nvPr/>
        </p:nvSpPr>
        <p:spPr>
          <a:xfrm>
            <a:off x="6237250" y="313764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美柚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28199E-5543-C542-9654-6CE36A75F953}"/>
              </a:ext>
            </a:extLst>
          </p:cNvPr>
          <p:cNvSpPr txBox="1"/>
          <p:nvPr/>
        </p:nvSpPr>
        <p:spPr>
          <a:xfrm>
            <a:off x="6274741" y="428561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Keep</a:t>
            </a:r>
            <a:endParaRPr kumimoji="1"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27ED11-C216-F747-82BF-7D4EB8990328}"/>
              </a:ext>
            </a:extLst>
          </p:cNvPr>
          <p:cNvSpPr/>
          <p:nvPr/>
        </p:nvSpPr>
        <p:spPr>
          <a:xfrm>
            <a:off x="3977257" y="2847431"/>
            <a:ext cx="2218705" cy="1561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937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30</a:t>
            </a:r>
            <a:r>
              <a:rPr kumimoji="1" lang="zh-CN" altLang="en-US" dirty="0"/>
              <a:t>岁以下用户占</a:t>
            </a:r>
            <a:r>
              <a:rPr kumimoji="1" lang="en-US" altLang="zh-CN" dirty="0"/>
              <a:t>73%</a:t>
            </a:r>
            <a:r>
              <a:rPr kumimoji="1" lang="zh-CN" altLang="en-US" dirty="0"/>
              <a:t>，入睡困难是主要困扰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小睡眠用户入睡时间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用户使用小睡眠功能的分布情况</a:t>
            </a:r>
          </a:p>
          <a:p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CEE09C-9565-2648-9A0F-8043D45DC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小睡眠用户分布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近一个月，用户使用小睡眠的次数</a:t>
            </a:r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500D3237-AD33-C84F-AC29-412178EC489F}"/>
              </a:ext>
            </a:extLst>
          </p:cNvPr>
          <p:cNvGraphicFramePr>
            <a:graphicFrameLocks noGrp="1"/>
          </p:cNvGraphicFramePr>
          <p:nvPr>
            <p:ph sz="quarter" idx="23"/>
            <p:extLst/>
          </p:nvPr>
        </p:nvGraphicFramePr>
        <p:xfrm>
          <a:off x="5263845" y="1660996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F4F2D42-4298-6841-85E6-3B8D5D28656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8683368" cy="368946"/>
          </a:xfrm>
        </p:spPr>
        <p:txBody>
          <a:bodyPr/>
          <a:lstStyle/>
          <a:p>
            <a:r>
              <a:rPr kumimoji="1" lang="zh-CN" altLang="en-US" dirty="0"/>
              <a:t>注：调研人群：本次问卷仅发放于小睡眠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，因此在抽样上为小睡眠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的深度使用者，有一定的样本偏差。</a:t>
            </a:r>
            <a:endParaRPr kumimoji="1" lang="en-US" altLang="zh-CN" dirty="0"/>
          </a:p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调研持续两天（</a:t>
            </a:r>
            <a:r>
              <a:rPr kumimoji="1" lang="en-US" altLang="zh-CN" dirty="0"/>
              <a:t>6.23-6.24</a:t>
            </a:r>
            <a:r>
              <a:rPr kumimoji="1" lang="zh-CN" altLang="en-US" dirty="0"/>
              <a:t>），问卷点击量</a:t>
            </a:r>
            <a:r>
              <a:rPr kumimoji="1" lang="en-US" altLang="zh-CN" dirty="0"/>
              <a:t>55</a:t>
            </a:r>
            <a:r>
              <a:rPr kumimoji="1" lang="zh-CN" altLang="en-US" dirty="0"/>
              <a:t>万次，共提交问卷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万次，转化率</a:t>
            </a:r>
            <a:r>
              <a:rPr kumimoji="1" lang="en-US" altLang="zh-CN" dirty="0"/>
              <a:t>26.7%</a:t>
            </a:r>
            <a:r>
              <a:rPr kumimoji="1" lang="zh-CN" altLang="en-US" dirty="0"/>
              <a:t>。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F98BD91-B7C8-FF4F-BAF7-3F3818D1A3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graphicFrame>
        <p:nvGraphicFramePr>
          <p:cNvPr id="24" name="内容占位符 22">
            <a:extLst>
              <a:ext uri="{FF2B5EF4-FFF2-40B4-BE49-F238E27FC236}">
                <a16:creationId xmlns:a16="http://schemas.microsoft.com/office/drawing/2014/main" id="{B14BD2DD-45D5-8E4F-9364-47C09DEF3626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528637" y="1606652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内容占位符 22">
            <a:extLst>
              <a:ext uri="{FF2B5EF4-FFF2-40B4-BE49-F238E27FC236}">
                <a16:creationId xmlns:a16="http://schemas.microsoft.com/office/drawing/2014/main" id="{C8A4773B-3D17-EF42-B912-8E14B892FD84}"/>
              </a:ext>
            </a:extLst>
          </p:cNvPr>
          <p:cNvGraphicFramePr>
            <a:graphicFrameLocks noGrp="1"/>
          </p:cNvGraphicFramePr>
          <p:nvPr>
            <p:ph sz="quarter" idx="24"/>
            <p:extLst/>
          </p:nvPr>
        </p:nvGraphicFramePr>
        <p:xfrm>
          <a:off x="661988" y="4210050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内容占位符 26">
            <a:extLst>
              <a:ext uri="{FF2B5EF4-FFF2-40B4-BE49-F238E27FC236}">
                <a16:creationId xmlns:a16="http://schemas.microsoft.com/office/drawing/2014/main" id="{18665362-99D8-E841-A30F-18BD476AE182}"/>
              </a:ext>
            </a:extLst>
          </p:cNvPr>
          <p:cNvGraphicFramePr>
            <a:graphicFrameLocks noGrp="1"/>
          </p:cNvGraphicFramePr>
          <p:nvPr>
            <p:ph sz="quarter" idx="15"/>
            <p:extLst/>
          </p:nvPr>
        </p:nvGraphicFramePr>
        <p:xfrm>
          <a:off x="5264150" y="4206875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00063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86381-6102-B644-9B2E-3D2DF4CE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80%</a:t>
            </a:r>
            <a:r>
              <a:rPr kumimoji="1" lang="zh-CN" altLang="en-US" dirty="0"/>
              <a:t>的接受调查用户愿意在小睡眠上付费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4435F4-DAEC-E245-A6CC-5145625962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为改善睡眠，用户愿意付费的项目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0BB452-C89F-7C41-8DAE-713B63A75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用户愿意每月在小睡眠上消费的金额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91AF521-2AF6-B943-9BF6-7AB6FD529F2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19" name="内容占位符 18">
            <a:extLst>
              <a:ext uri="{FF2B5EF4-FFF2-40B4-BE49-F238E27FC236}">
                <a16:creationId xmlns:a16="http://schemas.microsoft.com/office/drawing/2014/main" id="{E9F98F08-AC8C-5C4F-B822-9E31A9856B72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3368015940"/>
              </p:ext>
            </p:extLst>
          </p:nvPr>
        </p:nvGraphicFramePr>
        <p:xfrm>
          <a:off x="661988" y="1584325"/>
          <a:ext cx="1855787" cy="15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116BCB7-28EC-C249-B078-9A2DA1D98AB8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E6711B0D-598D-3B42-8711-AB0CA151E0D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C3DC8FA-C163-EE43-8E05-593C6BEFA51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graphicFrame>
        <p:nvGraphicFramePr>
          <p:cNvPr id="13" name="内容占位符 29">
            <a:extLst>
              <a:ext uri="{FF2B5EF4-FFF2-40B4-BE49-F238E27FC236}">
                <a16:creationId xmlns:a16="http://schemas.microsoft.com/office/drawing/2014/main" id="{B9677CF7-3C8F-7E47-88A4-E90B388D7A27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595953713"/>
              </p:ext>
            </p:extLst>
          </p:nvPr>
        </p:nvGraphicFramePr>
        <p:xfrm>
          <a:off x="661988" y="1714500"/>
          <a:ext cx="8580437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内容占位符 20">
            <a:extLst>
              <a:ext uri="{FF2B5EF4-FFF2-40B4-BE49-F238E27FC236}">
                <a16:creationId xmlns:a16="http://schemas.microsoft.com/office/drawing/2014/main" id="{92890A6F-5BA5-7D41-97A9-94477EB754AE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87268064"/>
              </p:ext>
            </p:extLst>
          </p:nvPr>
        </p:nvGraphicFramePr>
        <p:xfrm>
          <a:off x="272480" y="4145183"/>
          <a:ext cx="9244012" cy="238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8820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 </a:t>
            </a:r>
            <a:r>
              <a:rPr kumimoji="1" lang="zh-CN" altLang="en-US" dirty="0"/>
              <a:t>小睡眠小程序、心潮减压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14615B6-1941-4542-ABE8-98A4013B0C81}"/>
              </a:ext>
            </a:extLst>
          </p:cNvPr>
          <p:cNvSpPr txBox="1">
            <a:spLocks/>
          </p:cNvSpPr>
          <p:nvPr/>
        </p:nvSpPr>
        <p:spPr>
          <a:xfrm>
            <a:off x="662118" y="895926"/>
            <a:ext cx="4648211" cy="205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400" dirty="0"/>
          </a:p>
          <a:p>
            <a:r>
              <a:rPr kumimoji="1" lang="zh-CN" altLang="en-US" sz="1400" b="1" dirty="0"/>
              <a:t>小睡眠小程序</a:t>
            </a:r>
            <a:r>
              <a:rPr kumimoji="1" lang="zh-CN" altLang="en-US" sz="1400" dirty="0"/>
              <a:t>：简化版的小睡眠，主要提供不同主题的自然声音频内容，累计播放量达</a:t>
            </a:r>
            <a:r>
              <a:rPr kumimoji="1" lang="en-US" altLang="zh-CN" sz="1400" dirty="0"/>
              <a:t>20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r>
              <a:rPr kumimoji="1" lang="zh-CN" altLang="en-US" sz="1400" dirty="0"/>
              <a:t>小程序的用户为</a:t>
            </a:r>
            <a:r>
              <a:rPr kumimoji="1" lang="en-US" altLang="zh-CN" sz="1400" dirty="0"/>
              <a:t>25-45</a:t>
            </a:r>
            <a:r>
              <a:rPr kumimoji="1" lang="zh-CN" altLang="en-US" sz="1400" dirty="0"/>
              <a:t>岁，比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用户年龄大，用户在小程序类主要行为为听助眠音频及分享音频。</a:t>
            </a:r>
            <a:endParaRPr kumimoji="1" lang="en-US" altLang="zh-CN" sz="1400" dirty="0"/>
          </a:p>
          <a:p>
            <a:r>
              <a:rPr kumimoji="1" lang="zh-CN" altLang="en-US" sz="1400" dirty="0"/>
              <a:t>用户在微信中搜索“睡眠”可直达小睡眠小程序。</a:t>
            </a:r>
          </a:p>
          <a:p>
            <a:pPr marL="0" indent="0">
              <a:buNone/>
            </a:pPr>
            <a:endParaRPr kumimoji="1" lang="zh-CN" altLang="en-US" sz="14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A5B10F2-AEBB-1148-BF30-BEEC6F138D04}"/>
              </a:ext>
            </a:extLst>
          </p:cNvPr>
          <p:cNvSpPr txBox="1">
            <a:spLocks/>
          </p:cNvSpPr>
          <p:nvPr/>
        </p:nvSpPr>
        <p:spPr>
          <a:xfrm>
            <a:off x="6069784" y="889698"/>
            <a:ext cx="2566780" cy="155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  <a:p>
            <a:r>
              <a:rPr kumimoji="1" lang="zh-CN" altLang="en-US" sz="1400" b="1" dirty="0"/>
              <a:t>心潮减压</a:t>
            </a:r>
            <a:r>
              <a:rPr kumimoji="1" lang="en-US" altLang="zh-CN" sz="1400" b="1" dirty="0"/>
              <a:t>App</a:t>
            </a:r>
            <a:r>
              <a:rPr kumimoji="1" lang="en-US" sz="1400" dirty="0"/>
              <a:t>：</a:t>
            </a:r>
            <a:r>
              <a:rPr kumimoji="1" lang="zh-CN" altLang="en-US" sz="1400" dirty="0"/>
              <a:t>针对中重度失眠及焦虑用户提供不同场景的专业化的心理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助眠音频服务。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F5DBDA1-CE0A-5340-AE16-8D879002F1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1" y="3241326"/>
            <a:ext cx="1213322" cy="25450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687F1E-94B3-214E-870C-EC10ECD379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7" y="3234290"/>
            <a:ext cx="1213323" cy="2545002"/>
          </a:xfrm>
          <a:prstGeom prst="rect">
            <a:avLst/>
          </a:prstGeom>
        </p:spPr>
      </p:pic>
      <p:sp>
        <p:nvSpPr>
          <p:cNvPr id="23" name="文本占位符 4">
            <a:extLst>
              <a:ext uri="{FF2B5EF4-FFF2-40B4-BE49-F238E27FC236}">
                <a16:creationId xmlns:a16="http://schemas.microsoft.com/office/drawing/2014/main" id="{796C988A-1058-EF4D-9CAF-DAAF6F34FBF6}"/>
              </a:ext>
            </a:extLst>
          </p:cNvPr>
          <p:cNvSpPr txBox="1">
            <a:spLocks/>
          </p:cNvSpPr>
          <p:nvPr/>
        </p:nvSpPr>
        <p:spPr>
          <a:xfrm rot="10800000" flipV="1">
            <a:off x="6716716" y="2928760"/>
            <a:ext cx="1421053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心潮减压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用户界面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73425D6-0674-3947-A1B9-0AF04EBFAA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" y="3248961"/>
            <a:ext cx="1199545" cy="2530331"/>
          </a:xfrm>
          <a:prstGeom prst="rect">
            <a:avLst/>
          </a:prstGeom>
        </p:spPr>
      </p:pic>
      <p:sp>
        <p:nvSpPr>
          <p:cNvPr id="26" name="文本占位符 4">
            <a:extLst>
              <a:ext uri="{FF2B5EF4-FFF2-40B4-BE49-F238E27FC236}">
                <a16:creationId xmlns:a16="http://schemas.microsoft.com/office/drawing/2014/main" id="{E04277C2-FC7D-0745-A8CB-EF0D7D635F4C}"/>
              </a:ext>
            </a:extLst>
          </p:cNvPr>
          <p:cNvSpPr txBox="1">
            <a:spLocks/>
          </p:cNvSpPr>
          <p:nvPr/>
        </p:nvSpPr>
        <p:spPr>
          <a:xfrm rot="10800000" flipV="1">
            <a:off x="1711526" y="2965504"/>
            <a:ext cx="1440161" cy="20344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小睡眠小程序用户界面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B407311-A31B-924D-8DA3-68F9583155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28F443-DDFE-5146-8793-D4765971A2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07" y="3241326"/>
            <a:ext cx="1287527" cy="26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35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公司投资价值</a:t>
            </a:r>
            <a:r>
              <a:rPr lang="en-US" altLang="zh-CN" dirty="0"/>
              <a:t>-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公司有希望成为睡眠经济领域的第一品牌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62120" y="1268760"/>
            <a:ext cx="86816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市场规模巨大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：睡眠占据了用户每天 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1/3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左右的时间，中国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居民睡眠健康堪忧，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左右的居民存在睡眠的问题，而存在睡眠问题的人在美国超过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。有“睡好觉”需求的用户数量巨大，中国乃至世界的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睡眠健康产业存在巨大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升级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潜力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服务于睡眠场景的优质互联网产品稀缺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：国外市场已经出现估值超过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2.5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亿美金的对标公司，在睡眠经济领域有望出现独角兽公司，但是目前这个领域并未出现能满足用户需求的深度产品，小睡眠目前处于第一梯队，有望高速成长为睡眠经济领域的第一品牌。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流量端优势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：公司抓住了“睡眠”这个流量入口，从音频切入，快速起量。公司目前的用户增长主要靠自然流量，抓住了小程序红利期获取了大量低价的流量，与竞品拉开了一定的差距，单用户激活成本低于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0.1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元，并已经开始布局快应用。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内容优势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：与目前国内竞品相比，小睡眠所能提供音频服务的深度和广度处于业内领先水平。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音频内容覆盖全面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：小睡眠的音频内容涵盖自然白噪音、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ASMR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、功能性噪音、专业脑波、治疗性音乐、专业引导语以及睡眠课程；所服务的领域涵盖了传统的解决入睡困难、放松助眠、增加深度睡眠时间、减少多梦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噩梦、减少碎片化睡眠、睡后管理、躯体改善、失眠情绪调节以及个人提升等等。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创新的音频玩法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：小睡眠首创的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种音频组合的方式，使得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400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个音频有上万种组合玩法，吸引了第一批的爱玩音频的种子用户，完成冷启动。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制作专业性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：小睡眠的音频均为原创制作，在制作上遵循高标准，也配备了专业的音频制作以及音乐治疗相关人才，制作器材成本一次性投入已经接近三十万，在音频的技术细节上，自主研发了无缝衔接、变速、变调、原创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3D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等各项技术难点。在用户使用过程中音频更换流畅，小睡眠的音频无缝连接技术，使得用户长时间收听自然声音频也不会听到音频的断点处，用户体验良好；录制时仅需要录制较短时长，大幅降低成本。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算法和数据库优势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：公司有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自主知识产权的生理情绪算法数据库，是国内领先且唯一的大样本中国人情绪生理数据库，小睡眠可计算出不同人群适宜入睡的情绪状态，亦可实时监测方案是否有效改善情绪帮助提高睡眠质量，技术适应范围广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目前已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授权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华为、小米等公司的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睡眠耳机、睡眠手环以及各式智能家居使用，帮助各类硬件形成功能闭环，提供相应的解决方案。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留存率较高：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目前产品的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留存率较好，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个月留存近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，接近于长留存的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类产品。用户单日使用时长较长，达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144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分钟。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546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E469-4F86-4AAF-B4F7-330E4C8F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可能影响公司持续经营能力的风险因素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38A7E-64B4-4398-AA61-7AF43975163C}"/>
              </a:ext>
            </a:extLst>
          </p:cNvPr>
          <p:cNvSpPr txBox="1"/>
          <p:nvPr/>
        </p:nvSpPr>
        <p:spPr>
          <a:xfrm>
            <a:off x="416496" y="1412776"/>
            <a:ext cx="8681608" cy="453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用户圈层需要扩展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：产品早期用户大部分为对音频爱好者，需继续扩展用户圈层，找到真正有助眠需求的用户，这是比音频爱好者更大的用户群。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产品的活跃度较低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：产品的日活用户仅占总用户的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，月活用户仅占总用户的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，低于美柚、大姨妈等女性健康管理类产品及咕咚、悦动圈跑步类产品。用户量未超过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亿，并没有在用户规模上形成壁垒。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产品目前功能单一，未解决用户的真正需求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：产品目前的音频播放工具属性较强，仅满足了用户浅层次的需求，并没有一款深度产解决用户的真正需求，因此也导致了用户活跃度较低。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商业化前景不明朗：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公司暂时未进行广告变现，也并未做出音频付费类或硬件类的爆款产品，目前市场上尚未出现助眠类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冥想类的爆款付费课程，用户对此方向的付费意愿强度不明确。商业化方面仍存在较大不确定性。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团队在融资经验、管理经验上有不足之处：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CEO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在创业前无管理大团队的经验，今年将扩张团队至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50-80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人，在管理方面将面临较大挑战。团队近两年未融资，团队并没有在占据小程序红利，先发优势明显的基础上，通过快速融资与竞争对手拉开差距。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>
              <a:lnSpc>
                <a:spcPct val="200000"/>
              </a:lnSpc>
            </a:pPr>
            <a:endParaRPr lang="zh-CN" alt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3430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E2156-0EDF-2A41-B06E-FBEA4801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产品介绍：第三方内嵌小睡眠内容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2D741F5-08AE-6448-B7E7-08136C43C7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华为运动健康</a:t>
            </a:r>
            <a:r>
              <a:rPr kumimoji="1" lang="en-US" altLang="zh-CN" dirty="0"/>
              <a:t>App-</a:t>
            </a:r>
            <a:r>
              <a:rPr kumimoji="1" lang="zh-CN" altLang="en-US" dirty="0"/>
              <a:t>舒眠减压模块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2331AB-F0DB-034A-B194-E37CCE671BC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1366613"/>
          </a:xfrm>
        </p:spPr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月上线，截至</a:t>
            </a:r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月累计使用过舒眠减压服务的用户数： </a:t>
            </a:r>
            <a:r>
              <a:rPr lang="en-US" altLang="zh-CN" dirty="0"/>
              <a:t>2416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日新增用户：</a:t>
            </a:r>
            <a:r>
              <a:rPr lang="en-US" altLang="zh-CN" dirty="0"/>
              <a:t>5-7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日活跃用户：</a:t>
            </a:r>
            <a:r>
              <a:rPr lang="en-US" altLang="zh-CN" dirty="0"/>
              <a:t>80-100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/>
              <a:t>月活跃用户：</a:t>
            </a:r>
            <a:r>
              <a:rPr lang="en-US" altLang="zh-CN" dirty="0"/>
              <a:t>400</a:t>
            </a:r>
            <a:r>
              <a:rPr lang="zh-CN" altLang="en-US" dirty="0"/>
              <a:t>万</a:t>
            </a:r>
            <a:r>
              <a:rPr lang="en-US" altLang="zh-CN" dirty="0"/>
              <a:t>+</a:t>
            </a:r>
          </a:p>
          <a:p>
            <a:r>
              <a:rPr lang="zh-CN" altLang="en-US" dirty="0"/>
              <a:t>月</a:t>
            </a:r>
            <a:r>
              <a:rPr lang="en-US" altLang="zh-CN" dirty="0"/>
              <a:t>PV</a:t>
            </a:r>
            <a:r>
              <a:rPr lang="zh-CN" altLang="en-US" dirty="0"/>
              <a:t>值：</a:t>
            </a:r>
            <a:r>
              <a:rPr lang="en-US" altLang="zh-CN" dirty="0"/>
              <a:t>1600</a:t>
            </a:r>
            <a:r>
              <a:rPr lang="zh-CN" altLang="en-US" dirty="0"/>
              <a:t>万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5DD88BA9-58CE-F84A-ADB3-A09A05885A3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164477D-AC2A-DA4F-B8EC-7DFEDFFD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9" y="3245561"/>
            <a:ext cx="3719558" cy="3109552"/>
          </a:xfrm>
          <a:prstGeom prst="rect">
            <a:avLst/>
          </a:prstGeom>
        </p:spPr>
      </p:pic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EA16AAE7-89C6-4168-8EC4-1D6ECCEF5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13746" y="3106736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华为</a:t>
            </a:r>
            <a:r>
              <a:rPr kumimoji="1" lang="en-US" altLang="zh-CN" dirty="0"/>
              <a:t>B5</a:t>
            </a:r>
            <a:r>
              <a:rPr kumimoji="1" lang="zh-CN" altLang="en-US" dirty="0"/>
              <a:t>手环（售价</a:t>
            </a:r>
            <a:r>
              <a:rPr kumimoji="1" lang="en-US" altLang="zh-CN" dirty="0"/>
              <a:t>1199</a:t>
            </a:r>
            <a:r>
              <a:rPr kumimoji="1" lang="zh-CN" altLang="en-US" dirty="0"/>
              <a:t>元）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FDC419F9-21FF-455D-8C3B-9B0FF41E110C}"/>
              </a:ext>
            </a:extLst>
          </p:cNvPr>
          <p:cNvSpPr txBox="1">
            <a:spLocks/>
          </p:cNvSpPr>
          <p:nvPr/>
        </p:nvSpPr>
        <p:spPr>
          <a:xfrm>
            <a:off x="5143994" y="1209689"/>
            <a:ext cx="3978000" cy="32226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华为荣耀心晴耳机（售价</a:t>
            </a:r>
            <a:r>
              <a:rPr kumimoji="1" lang="en-US" altLang="zh-CN" dirty="0"/>
              <a:t>249</a:t>
            </a:r>
            <a:r>
              <a:rPr kumimoji="1" lang="zh-CN" altLang="en-US" dirty="0"/>
              <a:t>元）</a:t>
            </a:r>
          </a:p>
        </p:txBody>
      </p:sp>
      <p:sp>
        <p:nvSpPr>
          <p:cNvPr id="18" name="内容占位符 6">
            <a:extLst>
              <a:ext uri="{FF2B5EF4-FFF2-40B4-BE49-F238E27FC236}">
                <a16:creationId xmlns:a16="http://schemas.microsoft.com/office/drawing/2014/main" id="{ACEB8599-DF08-403C-8C71-50A75CFE096C}"/>
              </a:ext>
            </a:extLst>
          </p:cNvPr>
          <p:cNvSpPr txBox="1">
            <a:spLocks/>
          </p:cNvSpPr>
          <p:nvPr/>
        </p:nvSpPr>
        <p:spPr>
          <a:xfrm>
            <a:off x="5143994" y="1693486"/>
            <a:ext cx="3978000" cy="117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小睡眠与中科院心理研究所联合研发，基于</a:t>
            </a:r>
            <a:r>
              <a:rPr lang="en-US" altLang="zh-CN" dirty="0"/>
              <a:t>HRV(Heart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variability)</a:t>
            </a:r>
            <a:r>
              <a:rPr lang="zh-CN" altLang="en-US" dirty="0"/>
              <a:t>心率变异性算法，快速评估耳机佩戴者的心理压力等级，输出对应的“心晴指数”，针对不同场景，提供反馈式放松训练，帮助用户达到放松效果。</a:t>
            </a:r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月底，耳机调用心晴指数</a:t>
            </a:r>
            <a:r>
              <a:rPr lang="en-US" altLang="zh-CN" dirty="0"/>
              <a:t>165</a:t>
            </a:r>
            <a:r>
              <a:rPr lang="zh-CN" altLang="en-US" dirty="0"/>
              <a:t>万次，放松训练调用</a:t>
            </a:r>
            <a:r>
              <a:rPr lang="en-US" altLang="zh-CN" dirty="0"/>
              <a:t>375</a:t>
            </a:r>
            <a:r>
              <a:rPr lang="zh-CN" altLang="en-US" dirty="0"/>
              <a:t>万次，其中完成次数</a:t>
            </a:r>
            <a:r>
              <a:rPr lang="en-US" altLang="zh-CN" dirty="0"/>
              <a:t>235</a:t>
            </a:r>
            <a:r>
              <a:rPr lang="zh-CN" altLang="en-US" dirty="0"/>
              <a:t>万次。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  <p:sp>
        <p:nvSpPr>
          <p:cNvPr id="19" name="联机映像占位符 11">
            <a:extLst>
              <a:ext uri="{FF2B5EF4-FFF2-40B4-BE49-F238E27FC236}">
                <a16:creationId xmlns:a16="http://schemas.microsoft.com/office/drawing/2014/main" id="{2DA8D755-E397-4FC2-BBDD-60A5CEC55BA5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169024" y="1556792"/>
            <a:ext cx="3978000" cy="0"/>
          </a:xfrm>
        </p:spPr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3882E5-EE85-43B3-81C6-36FA80E6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49" y="4567954"/>
            <a:ext cx="1930169" cy="175287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1B127E-8174-4220-8EEC-DAAA8077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12" y="4497415"/>
            <a:ext cx="1224136" cy="2086500"/>
          </a:xfrm>
          <a:prstGeom prst="rect">
            <a:avLst/>
          </a:prstGeom>
        </p:spPr>
      </p:pic>
      <p:sp>
        <p:nvSpPr>
          <p:cNvPr id="22" name="内容占位符 6">
            <a:extLst>
              <a:ext uri="{FF2B5EF4-FFF2-40B4-BE49-F238E27FC236}">
                <a16:creationId xmlns:a16="http://schemas.microsoft.com/office/drawing/2014/main" id="{D5A0A302-4E4F-4BBC-AB47-D6E73000F015}"/>
              </a:ext>
            </a:extLst>
          </p:cNvPr>
          <p:cNvSpPr txBox="1">
            <a:spLocks/>
          </p:cNvSpPr>
          <p:nvPr/>
        </p:nvSpPr>
        <p:spPr>
          <a:xfrm>
            <a:off x="5201941" y="3687641"/>
            <a:ext cx="3978000" cy="62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小睡眠为华为</a:t>
            </a:r>
            <a:r>
              <a:rPr lang="en-US" altLang="zh-CN" dirty="0"/>
              <a:t>B5</a:t>
            </a:r>
            <a:r>
              <a:rPr lang="zh-CN" altLang="en-US" dirty="0"/>
              <a:t>手环提供：监控情绪状态、监测睡眠状态的工具，小睡眠提供通过音频和呼吸引导改善睡眠和心情的方案，小睡眠向用户提供监测报告及改善方案。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536DED-46DB-4453-809E-DBCA499CD071}"/>
              </a:ext>
            </a:extLst>
          </p:cNvPr>
          <p:cNvCxnSpPr/>
          <p:nvPr/>
        </p:nvCxnSpPr>
        <p:spPr>
          <a:xfrm>
            <a:off x="5227049" y="3501008"/>
            <a:ext cx="401507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6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产品介绍：第三方内嵌小睡眠内容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65EF83-A5FB-6B4A-A1E7-E64A5869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4" y="2772922"/>
            <a:ext cx="4232150" cy="11521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F64BB4-3715-D847-9498-31623843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366" y="2771185"/>
            <a:ext cx="4297288" cy="1167742"/>
          </a:xfrm>
          <a:prstGeom prst="rect">
            <a:avLst/>
          </a:prstGeom>
        </p:spPr>
      </p:pic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0D079160-811B-FC49-AC42-0CBB740F6B29}"/>
              </a:ext>
            </a:extLst>
          </p:cNvPr>
          <p:cNvSpPr txBox="1">
            <a:spLocks/>
          </p:cNvSpPr>
          <p:nvPr/>
        </p:nvSpPr>
        <p:spPr>
          <a:xfrm>
            <a:off x="744654" y="4142612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10</a:t>
            </a:r>
            <a:r>
              <a:rPr kumimoji="1" lang="zh-CN" altLang="en-US" sz="1200" b="1" i="0" dirty="0"/>
              <a:t>月，华为</a:t>
            </a:r>
            <a:r>
              <a:rPr kumimoji="1" lang="en-US" altLang="zh-CN" sz="1200" b="1" i="0" dirty="0"/>
              <a:t>mate10</a:t>
            </a:r>
            <a:r>
              <a:rPr kumimoji="1" lang="zh-CN" altLang="en-US" sz="1200" b="1" i="0" dirty="0"/>
              <a:t>发布会上公布华为与小睡眠合作的舒压助眠功能</a:t>
            </a: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77A493A9-BA11-344B-BEA6-9623BC6BDEEA}"/>
              </a:ext>
            </a:extLst>
          </p:cNvPr>
          <p:cNvSpPr txBox="1">
            <a:spLocks/>
          </p:cNvSpPr>
          <p:nvPr/>
        </p:nvSpPr>
        <p:spPr>
          <a:xfrm>
            <a:off x="2986751" y="4130809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11</a:t>
            </a:r>
            <a:r>
              <a:rPr kumimoji="1" lang="zh-CN" altLang="en-US" sz="1200" b="1" i="0" dirty="0"/>
              <a:t>月，百度世界大会上展示</a:t>
            </a:r>
            <a:r>
              <a:rPr kumimoji="1" lang="en-US" altLang="zh-CN" sz="1200" b="1" i="0" dirty="0" err="1"/>
              <a:t>Duer</a:t>
            </a:r>
            <a:r>
              <a:rPr kumimoji="1" lang="zh-CN" altLang="en-US" sz="1200" b="1" i="0" dirty="0"/>
              <a:t> </a:t>
            </a:r>
            <a:r>
              <a:rPr kumimoji="1" lang="en-US" altLang="zh-CN" sz="1200" b="1" i="0" dirty="0"/>
              <a:t>OS</a:t>
            </a:r>
            <a:r>
              <a:rPr kumimoji="1" lang="zh-CN" altLang="en-US" sz="1200" b="1" i="0" dirty="0"/>
              <a:t>植入小睡眠的内容。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A58D8C14-890B-6448-AF64-9DAB539AD396}"/>
              </a:ext>
            </a:extLst>
          </p:cNvPr>
          <p:cNvSpPr txBox="1">
            <a:spLocks/>
          </p:cNvSpPr>
          <p:nvPr/>
        </p:nvSpPr>
        <p:spPr>
          <a:xfrm flipH="1">
            <a:off x="5115458" y="4156242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月，小米新品发布会发布</a:t>
            </a:r>
            <a:r>
              <a:rPr kumimoji="1" lang="en-US" altLang="zh-CN" sz="1200" b="1" i="0" dirty="0"/>
              <a:t>200</a:t>
            </a:r>
            <a:r>
              <a:rPr kumimoji="1" lang="zh-CN" altLang="en-US" sz="1200" b="1" i="0" dirty="0"/>
              <a:t>个超实用</a:t>
            </a:r>
            <a:r>
              <a:rPr kumimoji="1" lang="en-US" altLang="zh-CN" sz="1200" b="1" i="0" dirty="0"/>
              <a:t>App</a:t>
            </a:r>
            <a:r>
              <a:rPr kumimoji="1" lang="zh-CN" altLang="en-US" sz="1200" b="1" i="0" dirty="0"/>
              <a:t>，小睡眠和心潮减压均上榜。</a:t>
            </a:r>
          </a:p>
        </p:txBody>
      </p:sp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72532A69-A32B-2C49-9E5C-15CA98E3E9A3}"/>
              </a:ext>
            </a:extLst>
          </p:cNvPr>
          <p:cNvSpPr txBox="1">
            <a:spLocks/>
          </p:cNvSpPr>
          <p:nvPr/>
        </p:nvSpPr>
        <p:spPr>
          <a:xfrm flipH="1">
            <a:off x="7364226" y="4168045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月，猎豹机器人之夜，小睡眠为猎豹生态内容合作伙伴。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99616B0-2A0E-40A7-A1CC-F2A661C9E065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9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产品数据</a:t>
            </a:r>
            <a:r>
              <a:rPr kumimoji="1" lang="en-US" altLang="zh-CN" dirty="0"/>
              <a:t>-Summary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A7D852-B931-3643-9B36-16D2892F989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zh-CN" altLang="en-US" sz="1400" b="1" dirty="0"/>
              <a:t>小睡眠产品序列基本数据（万）（截至</a:t>
            </a:r>
            <a:r>
              <a:rPr kumimoji="1" lang="en-US" altLang="zh-CN" sz="1400" b="1" dirty="0"/>
              <a:t>8</a:t>
            </a:r>
            <a:r>
              <a:rPr kumimoji="1" lang="zh-CN" altLang="en-US" sz="1400" b="1" dirty="0"/>
              <a:t>月底）</a:t>
            </a:r>
            <a:r>
              <a:rPr kumimoji="1" lang="zh-CN" altLang="en-US" sz="900" dirty="0"/>
              <a:t>由于</a:t>
            </a:r>
            <a:r>
              <a:rPr kumimoji="1" lang="en-US" altLang="zh-CN" sz="900" dirty="0"/>
              <a:t>Device ID</a:t>
            </a:r>
            <a:r>
              <a:rPr kumimoji="1" lang="zh-CN" altLang="en-US" sz="900" dirty="0"/>
              <a:t>和</a:t>
            </a:r>
            <a:r>
              <a:rPr kumimoji="1" lang="en-US" altLang="zh-CN" sz="900" dirty="0"/>
              <a:t>APP ID</a:t>
            </a:r>
            <a:r>
              <a:rPr kumimoji="1" lang="zh-CN" altLang="en-US" sz="900" dirty="0"/>
              <a:t>难对应，此处未考虑各</a:t>
            </a:r>
            <a:r>
              <a:rPr kumimoji="1" lang="en-US" altLang="zh-CN" sz="900" dirty="0"/>
              <a:t>APP</a:t>
            </a:r>
            <a:r>
              <a:rPr kumimoji="1" lang="zh-CN" altLang="en-US" sz="900" dirty="0"/>
              <a:t>和小程序</a:t>
            </a:r>
            <a:r>
              <a:rPr kumimoji="1" lang="zh-CN" altLang="en-US" sz="900" b="1" u="sng" dirty="0"/>
              <a:t>用户去重</a:t>
            </a:r>
            <a:r>
              <a:rPr kumimoji="1" lang="zh-CN" altLang="en-US" sz="900" dirty="0"/>
              <a:t>；</a:t>
            </a:r>
            <a:endParaRPr kumimoji="1" lang="en-US" altLang="zh-CN" sz="1400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>
              <a:highlight>
                <a:srgbClr val="FFFF00"/>
              </a:highlight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77B9FA1-DAB8-2F4F-B726-C48B3620DA10}"/>
              </a:ext>
            </a:extLst>
          </p:cNvPr>
          <p:cNvSpPr txBox="1">
            <a:spLocks/>
          </p:cNvSpPr>
          <p:nvPr/>
        </p:nvSpPr>
        <p:spPr>
          <a:xfrm>
            <a:off x="681761" y="3541351"/>
            <a:ext cx="8580000" cy="165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1400" b="1" dirty="0"/>
          </a:p>
          <a:p>
            <a:r>
              <a:rPr kumimoji="1" lang="zh-CN" altLang="en-US" sz="1400" b="1" dirty="0"/>
              <a:t>潮汐</a:t>
            </a:r>
            <a:r>
              <a:rPr kumimoji="1" lang="en-US" altLang="zh-CN" sz="1400" b="1" dirty="0"/>
              <a:t>App</a:t>
            </a:r>
            <a:r>
              <a:rPr kumimoji="1" lang="en-US" sz="1400" b="1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400" b="1" dirty="0"/>
          </a:p>
          <a:p>
            <a:r>
              <a:rPr kumimoji="1" lang="zh-CN" altLang="en-US" sz="1400" b="1" dirty="0"/>
              <a:t>蜗牛睡眠</a:t>
            </a:r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C2B1BD-09E0-DD4F-8584-D6BF3CFF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29" y="4246437"/>
            <a:ext cx="5562600" cy="368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F36255-E374-7948-8C00-9BD297B7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9" y="5234183"/>
            <a:ext cx="6864053" cy="7025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48D4EA-9FA0-2D46-8971-37FC6742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8" y="1590790"/>
            <a:ext cx="8580000" cy="20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：低成本稳定增长到数千万用户，但增速在放缓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6F984C-61F1-EB43-9CED-D922E10C78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56131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小睡眠产品矩阵总用户量超过</a:t>
            </a:r>
            <a:r>
              <a:rPr kumimoji="1" lang="en-US" altLang="zh-CN" dirty="0"/>
              <a:t>5230</a:t>
            </a:r>
            <a:r>
              <a:rPr kumimoji="1" lang="zh-CN" altLang="en-US" dirty="0"/>
              <a:t>万（截至</a:t>
            </a:r>
            <a:r>
              <a:rPr kumimoji="1" lang="en-US" altLang="zh-CN" dirty="0"/>
              <a:t>2018.08</a:t>
            </a:r>
            <a:r>
              <a:rPr kumimoji="1" lang="zh-CN" altLang="en-US" dirty="0"/>
              <a:t>），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年月环比增长在</a:t>
            </a:r>
            <a:r>
              <a:rPr kumimoji="1" lang="en-US" altLang="zh-CN" dirty="0"/>
              <a:t>5%-10%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D78B6C69-5C73-8B45-952C-F4BA867B09D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4336"/>
            <a:ext cx="8580000" cy="0"/>
          </a:xfrm>
        </p:spPr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56929DE9-C661-824D-87A8-F1C6DA372E0E}"/>
              </a:ext>
            </a:extLst>
          </p:cNvPr>
          <p:cNvSpPr txBox="1">
            <a:spLocks/>
          </p:cNvSpPr>
          <p:nvPr/>
        </p:nvSpPr>
        <p:spPr>
          <a:xfrm>
            <a:off x="560512" y="5373216"/>
            <a:ext cx="8577202" cy="85163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其他运动健康类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用户数对比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i="0" dirty="0"/>
              <a:t>美柚：</a:t>
            </a:r>
            <a:r>
              <a:rPr kumimoji="1" lang="en-US" altLang="zh-CN" sz="1100" i="0" dirty="0"/>
              <a:t>1.5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 Keep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1.2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</a:t>
            </a:r>
            <a:r>
              <a:rPr kumimoji="1" lang="zh-CN" altLang="en-US" sz="1100" i="0" dirty="0"/>
              <a:t>大姨妈：</a:t>
            </a:r>
            <a:r>
              <a:rPr kumimoji="1" lang="en-US" altLang="zh-CN" sz="1100" i="0" dirty="0"/>
              <a:t>1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</a:t>
            </a:r>
            <a:r>
              <a:rPr kumimoji="1" lang="zh-CN" altLang="en-US" sz="1100" i="0" dirty="0"/>
              <a:t>悦动圈：</a:t>
            </a:r>
            <a:r>
              <a:rPr kumimoji="1" lang="en-US" altLang="zh-CN" sz="1100" i="0" dirty="0"/>
              <a:t>6000</a:t>
            </a:r>
            <a:r>
              <a:rPr kumimoji="1" lang="zh-CN" altLang="en-US" sz="1100" i="0" dirty="0"/>
              <a:t>万用户</a:t>
            </a:r>
            <a:r>
              <a:rPr kumimoji="1" lang="en-US" altLang="zh-CN" sz="1100" i="0" dirty="0"/>
              <a:t>; </a:t>
            </a:r>
            <a:r>
              <a:rPr kumimoji="1" lang="zh-CN" altLang="en-US" sz="1100" i="0" dirty="0"/>
              <a:t>轻加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3000</a:t>
            </a:r>
            <a:r>
              <a:rPr kumimoji="1" lang="zh-CN" altLang="en-US" sz="1100" i="0" dirty="0"/>
              <a:t>万用户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>
              <a:solidFill>
                <a:srgbClr val="FF0000"/>
              </a:solidFill>
            </a:endParaRPr>
          </a:p>
          <a:p>
            <a:pPr lvl="1"/>
            <a:endParaRPr kumimoji="1" lang="en-US" altLang="zh-CN" sz="1100" i="0" dirty="0">
              <a:solidFill>
                <a:srgbClr val="FF0000"/>
              </a:solidFill>
            </a:endParaRPr>
          </a:p>
          <a:p>
            <a:endParaRPr kumimoji="1" lang="en-US" altLang="zh-CN" sz="1100" i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91CB72-D826-D649-A9DF-6E98678C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916832"/>
            <a:ext cx="6770532" cy="278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2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：低成本稳定增长到数千万用户，但增速在放缓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DC61F7-33DB-D147-A80C-0E41AEF4B6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930550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用户月新增情况（</a:t>
            </a:r>
            <a:r>
              <a:rPr kumimoji="1" lang="en-US" altLang="zh-CN" dirty="0"/>
              <a:t>2017.1-2018.8</a:t>
            </a:r>
            <a:r>
              <a:rPr kumimoji="1" lang="zh-CN" altLang="en-US" dirty="0"/>
              <a:t>）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0CE97939-8E4D-7245-AB0B-36F8E5D1E5E7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9026" y="1205187"/>
            <a:ext cx="8580000" cy="0"/>
          </a:xfrm>
        </p:spPr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0482A126-017C-D242-86F8-839CBBED7715}"/>
              </a:ext>
            </a:extLst>
          </p:cNvPr>
          <p:cNvSpPr txBox="1">
            <a:spLocks/>
          </p:cNvSpPr>
          <p:nvPr/>
        </p:nvSpPr>
        <p:spPr>
          <a:xfrm>
            <a:off x="675214" y="3935673"/>
            <a:ext cx="8566906" cy="21602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小睡眠</a:t>
            </a:r>
            <a:r>
              <a:rPr kumimoji="1" lang="en-US" altLang="zh-CN" sz="1000" i="0" dirty="0">
                <a:latin typeface="+mn-lt"/>
              </a:rPr>
              <a:t>App+</a:t>
            </a:r>
            <a:r>
              <a:rPr kumimoji="1" lang="zh-CN" altLang="en-US" sz="1000" i="0" dirty="0">
                <a:latin typeface="+mn-lt"/>
              </a:rPr>
              <a:t>小程序的月新增用户在</a:t>
            </a:r>
            <a:r>
              <a:rPr kumimoji="1" lang="en-US" altLang="zh-CN" sz="1000" i="0" dirty="0">
                <a:latin typeface="+mn-lt"/>
              </a:rPr>
              <a:t>200</a:t>
            </a:r>
            <a:r>
              <a:rPr kumimoji="1" lang="zh-CN" altLang="en-US" sz="1000" i="0" dirty="0">
                <a:latin typeface="+mn-lt"/>
              </a:rPr>
              <a:t>万</a:t>
            </a:r>
            <a:r>
              <a:rPr kumimoji="1" lang="en-US" altLang="zh-CN" sz="1000" i="0" dirty="0">
                <a:latin typeface="+mn-lt"/>
              </a:rPr>
              <a:t>-250</a:t>
            </a:r>
            <a:r>
              <a:rPr kumimoji="1" lang="zh-CN" altLang="en-US" sz="1000" i="0" dirty="0">
                <a:latin typeface="+mn-lt"/>
              </a:rPr>
              <a:t>万。</a:t>
            </a:r>
            <a:endParaRPr kumimoji="1" lang="en-US" altLang="zh-CN" sz="1000" i="0" dirty="0">
              <a:latin typeface="+mn-lt"/>
            </a:endParaRPr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b="1" i="0" u="sng" dirty="0">
                <a:latin typeface="+mn-lt"/>
              </a:rPr>
              <a:t>用户增长绝对数稳定，低于累计总数*固定增长率，更远低于指数增长；</a:t>
            </a:r>
            <a:endParaRPr kumimoji="1" lang="en-US" altLang="zh-CN" sz="1000" b="1" i="0" u="sng" dirty="0">
              <a:latin typeface="+mn-lt"/>
            </a:endParaRPr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增长来源：</a:t>
            </a:r>
            <a:endParaRPr kumimoji="1" lang="en-US" altLang="zh-CN" sz="1000" i="0" dirty="0">
              <a:latin typeface="+mn-lt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目前小睡眠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未进行付费推广，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用户增长主要来自于各大应用商店免费推荐、用户口碑传播、微博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KOL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推荐等。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小程序：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2017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月上线，占据了小程序红利期，增长迅速。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快应用：华为、小米、</a:t>
            </a:r>
            <a:r>
              <a:rPr kumimoji="1" lang="en-US" altLang="zh-CN" sz="1000" i="0" dirty="0" err="1">
                <a:ea typeface="楷体" panose="02010609060101010101" pitchFamily="49" charset="-122"/>
              </a:rPr>
              <a:t>oppo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vivo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、魅族、一加等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家手机厂商组成的快应用联盟都已上线小睡眠快应用，上线一个月累计用户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120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万，日新增在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万用户，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 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次日留存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40%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。 但是由于接口不完善，目前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家厂商中只有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3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家有数据反馈。碍于功能局限，小睡眠抢先先做渠道布局和睡眠关键词布局，但并未做太多场景化深入尝试，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18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年底将是发展好契机。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明星流量：小睡眠在铃声、起床提醒和明星宣传口播两部分和明星有合作。闹钟部分多位艺人播放量超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万，明星宣传口播在微博做了一次尝试，仅用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天时间获得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160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万曝光量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.</a:t>
            </a: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小红书：小睡眠的用户与小红书有一定的重合度，小红书的电子消费专区经常有用户自发推荐小睡眠，有一定的红利可以加强运营。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336549" lvl="2"/>
            <a:endParaRPr kumimoji="1" lang="en-US" altLang="zh-CN" sz="1100" i="0" dirty="0">
              <a:ea typeface="楷体" panose="02010609060101010101" pitchFamily="49" charset="-122"/>
            </a:endParaRPr>
          </a:p>
          <a:p>
            <a:endParaRPr lang="en-US" altLang="zh-CN" sz="1100" dirty="0"/>
          </a:p>
          <a:p>
            <a:pPr marL="171450" indent="-171450">
              <a:buFont typeface="Wingdings" pitchFamily="2" charset="2"/>
              <a:buChar char="n"/>
            </a:pP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endParaRPr kumimoji="1" lang="zh-CN" altLang="en-US" sz="1100" i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43B0EF-B578-7B45-A0A4-E1B32B753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5"/>
          <a:stretch/>
        </p:blipFill>
        <p:spPr>
          <a:xfrm>
            <a:off x="1928664" y="1330349"/>
            <a:ext cx="5281820" cy="248016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E738C70-2477-CD48-A51E-E22AB3D16D74}"/>
              </a:ext>
            </a:extLst>
          </p:cNvPr>
          <p:cNvCxnSpPr>
            <a:cxnSpLocks/>
          </p:cNvCxnSpPr>
          <p:nvPr/>
        </p:nvCxnSpPr>
        <p:spPr>
          <a:xfrm flipH="1">
            <a:off x="6681192" y="1417043"/>
            <a:ext cx="216024" cy="19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A5C2F263-BAA9-434B-953F-DE27AF565CC3}"/>
              </a:ext>
            </a:extLst>
          </p:cNvPr>
          <p:cNvSpPr txBox="1">
            <a:spLocks/>
          </p:cNvSpPr>
          <p:nvPr/>
        </p:nvSpPr>
        <p:spPr>
          <a:xfrm>
            <a:off x="6681192" y="1239425"/>
            <a:ext cx="2562691" cy="27463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5B421B-E2BC-1345-92FF-E75C9643C160}"/>
              </a:ext>
            </a:extLst>
          </p:cNvPr>
          <p:cNvSpPr/>
          <p:nvPr/>
        </p:nvSpPr>
        <p:spPr>
          <a:xfrm>
            <a:off x="6942135" y="1450445"/>
            <a:ext cx="264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7999" lvl="2" indent="-171450">
              <a:buFont typeface="Wingdings" pitchFamily="2" charset="2"/>
              <a:buChar char="n"/>
            </a:pPr>
            <a:r>
              <a:rPr lang="zh-CN" altLang="en-US" sz="1000" dirty="0"/>
              <a:t>吸量</a:t>
            </a:r>
            <a:r>
              <a:rPr lang="en-US" altLang="zh-CN" sz="1000" dirty="0"/>
              <a:t>H5</a:t>
            </a:r>
            <a:r>
              <a:rPr lang="zh-CN" altLang="en-US" sz="1000" dirty="0"/>
              <a:t>：儿童节心理测试</a:t>
            </a:r>
            <a:r>
              <a:rPr lang="en-US" altLang="zh-CN" sz="1000" dirty="0"/>
              <a:t>H5</a:t>
            </a:r>
            <a:r>
              <a:rPr lang="zh-CN" altLang="en-US" sz="1000" dirty="0"/>
              <a:t>，</a:t>
            </a:r>
            <a:r>
              <a:rPr lang="en-US" altLang="zh-CN" sz="1000" dirty="0"/>
              <a:t>20</a:t>
            </a:r>
            <a:r>
              <a:rPr lang="zh-CN" altLang="en-US" sz="1000" dirty="0"/>
              <a:t>个小时内获得</a:t>
            </a:r>
            <a:r>
              <a:rPr lang="en-US" altLang="zh-CN" sz="1000" dirty="0"/>
              <a:t>1</a:t>
            </a:r>
            <a:r>
              <a:rPr lang="zh-CN" altLang="en-US" sz="1000" dirty="0"/>
              <a:t>亿</a:t>
            </a:r>
            <a:r>
              <a:rPr lang="en-US" altLang="zh-CN" sz="1000" dirty="0"/>
              <a:t>PV</a:t>
            </a:r>
            <a:r>
              <a:rPr lang="zh-CN" altLang="en-US" sz="1000" dirty="0"/>
              <a:t>，带来</a:t>
            </a:r>
            <a:r>
              <a:rPr lang="en-US" altLang="zh-CN" sz="1000" dirty="0"/>
              <a:t>45</a:t>
            </a:r>
            <a:r>
              <a:rPr lang="zh-CN" altLang="en-US" sz="1000" dirty="0"/>
              <a:t>万</a:t>
            </a:r>
            <a:r>
              <a:rPr lang="en-US" altLang="zh-CN" sz="1000" dirty="0"/>
              <a:t>App</a:t>
            </a:r>
            <a:r>
              <a:rPr lang="zh-CN" altLang="en-US" sz="1000" dirty="0"/>
              <a:t>下载，当天</a:t>
            </a:r>
            <a:r>
              <a:rPr lang="en-US" altLang="zh-CN" sz="1000" dirty="0"/>
              <a:t>AppStore</a:t>
            </a:r>
            <a:r>
              <a:rPr lang="zh-CN" altLang="en-US" sz="1000" dirty="0"/>
              <a:t>免费榜</a:t>
            </a:r>
            <a:r>
              <a:rPr lang="en-US" altLang="zh-CN" sz="1000" dirty="0"/>
              <a:t>64</a:t>
            </a:r>
            <a:r>
              <a:rPr lang="zh-CN" altLang="en-US" sz="1000" dirty="0"/>
              <a:t>名。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220149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2D4055"/>
      </a:dk1>
      <a:lt1>
        <a:srgbClr val="F5FEF2"/>
      </a:lt1>
      <a:dk2>
        <a:srgbClr val="FF7005"/>
      </a:dk2>
      <a:lt2>
        <a:srgbClr val="F5FEF2"/>
      </a:lt2>
      <a:accent1>
        <a:srgbClr val="586874"/>
      </a:accent1>
      <a:accent2>
        <a:srgbClr val="DDDDDD"/>
      </a:accent2>
      <a:accent3>
        <a:srgbClr val="99CCFF"/>
      </a:accent3>
      <a:accent4>
        <a:srgbClr val="7CB0AA"/>
      </a:accent4>
      <a:accent5>
        <a:srgbClr val="DDD2B5"/>
      </a:accent5>
      <a:accent6>
        <a:srgbClr val="FF571B"/>
      </a:accent6>
      <a:hlink>
        <a:srgbClr val="0000FF"/>
      </a:hlink>
      <a:folHlink>
        <a:srgbClr val="800080"/>
      </a:folHlink>
    </a:clrScheme>
    <a:fontScheme name="宋体，Arai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物流行业研究计划</Template>
  <TotalTime>68492</TotalTime>
  <Words>7121</Words>
  <Application>Microsoft Office PowerPoint</Application>
  <PresentationFormat>A4 纸张(210x297 毫米)</PresentationFormat>
  <Paragraphs>461</Paragraphs>
  <Slides>41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KaiTi</vt:lpstr>
      <vt:lpstr>Kaiti SC</vt:lpstr>
      <vt:lpstr>DengXian</vt:lpstr>
      <vt:lpstr>DengXian</vt:lpstr>
      <vt:lpstr>华文楷体</vt:lpstr>
      <vt:lpstr>华文楷体</vt:lpstr>
      <vt:lpstr>楷体</vt:lpstr>
      <vt:lpstr>宋体</vt:lpstr>
      <vt:lpstr>Arial</vt:lpstr>
      <vt:lpstr>Wingdings</vt:lpstr>
      <vt:lpstr>Office 主题​​</vt:lpstr>
      <vt:lpstr>小睡眠IM</vt:lpstr>
      <vt:lpstr>本轮投资计划-万人民币，投后估值亿人民币</vt:lpstr>
      <vt:lpstr>产品介绍-助眠减压音频内容</vt:lpstr>
      <vt:lpstr>产品介绍- 小睡眠小程序、心潮减压APP</vt:lpstr>
      <vt:lpstr>产品介绍：第三方内嵌小睡眠内容</vt:lpstr>
      <vt:lpstr>产品介绍：第三方内嵌小睡眠内容</vt:lpstr>
      <vt:lpstr>产品数据-Summary</vt:lpstr>
      <vt:lpstr>数据重点1：低成本稳定增长到数千万用户，但增速在放缓</vt:lpstr>
      <vt:lpstr>数据重点1：低成本稳定增长到数千万用户，但增速在放缓</vt:lpstr>
      <vt:lpstr>数据重点1：低成本稳定增长到数千万用户，但增速在放缓</vt:lpstr>
      <vt:lpstr>数据重点2：高留存，APP6个月留存30%（月活留存）</vt:lpstr>
      <vt:lpstr>数据重点3：高黏性，日活用户每日使用App时长160分钟</vt:lpstr>
      <vt:lpstr>数据重点4：活跃频次不高-月活用户每月日活5~8天，月活用户占比20%</vt:lpstr>
      <vt:lpstr>数据重点5：场景明确，集中于睡前时间和助眠内容</vt:lpstr>
      <vt:lpstr>数据洞察</vt:lpstr>
      <vt:lpstr>App各应用市场渠道获客情况</vt:lpstr>
      <vt:lpstr>App各应用市场渠道获客情况-魅族应用商店</vt:lpstr>
      <vt:lpstr>竞品关键词对比（AppAnnie）</vt:lpstr>
      <vt:lpstr>用户增长预测-2018年年底获得7000万用户，1000万月活</vt:lpstr>
      <vt:lpstr>获客推广方案：预算5000万人民币，获得5000万用户</vt:lpstr>
      <vt:lpstr>形成更丰富的产品矩阵</vt:lpstr>
      <vt:lpstr>商业模式一：C端用户音频付费</vt:lpstr>
      <vt:lpstr>商业模式二：广告-小睡眠App</vt:lpstr>
      <vt:lpstr>商业模式二：广告-小睡眠App</vt:lpstr>
      <vt:lpstr>商业模式二：广告-小睡眠小程序</vt:lpstr>
      <vt:lpstr>商业模式三：与智能硬件公司合作</vt:lpstr>
      <vt:lpstr>后期商业变现方式探索</vt:lpstr>
      <vt:lpstr>市场分析-中国青年人群普遍存在睡眠问题</vt:lpstr>
      <vt:lpstr>行业情况-中国睡眠市场达3700亿规模</vt:lpstr>
      <vt:lpstr>创始团队介绍-团队合作时间超过3年，未有一人离职</vt:lpstr>
      <vt:lpstr>行业情况-国内睡眠服务类竞品</vt:lpstr>
      <vt:lpstr>行业情况-国外睡眠服务类产品</vt:lpstr>
      <vt:lpstr>竞品分析-潮汐App</vt:lpstr>
      <vt:lpstr>竞品分析-蜗牛睡眠</vt:lpstr>
      <vt:lpstr>发展分析</vt:lpstr>
      <vt:lpstr>健康类App融资及估值情况</vt:lpstr>
      <vt:lpstr>健康类App用户量与活跃度分析：小睡眠的产品活跃度与用户量级尚未进入安全区间</vt:lpstr>
      <vt:lpstr>附录-小睡眠用户调研：30岁以下用户占73%，入睡困难是主要困扰</vt:lpstr>
      <vt:lpstr>附录-小睡眠用户调研：80%的接受调查用户愿意在小睡眠上付费</vt:lpstr>
      <vt:lpstr>公司投资价值-公司有希望成为睡眠经济领域的第一品牌</vt:lpstr>
      <vt:lpstr>可能影响公司持续经营能力的风险因素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物流行业研究计划</dc:title>
  <dc:creator>VW</dc:creator>
  <cp:lastModifiedBy>William Wang</cp:lastModifiedBy>
  <cp:revision>1188</cp:revision>
  <cp:lastPrinted>2018-09-07T01:59:51Z</cp:lastPrinted>
  <dcterms:created xsi:type="dcterms:W3CDTF">2015-04-25T11:06:48Z</dcterms:created>
  <dcterms:modified xsi:type="dcterms:W3CDTF">2018-10-09T10:12:18Z</dcterms:modified>
</cp:coreProperties>
</file>